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2" r:id="rId2"/>
    <p:sldId id="257" r:id="rId3"/>
    <p:sldId id="263" r:id="rId4"/>
    <p:sldId id="266" r:id="rId5"/>
    <p:sldId id="267" r:id="rId6"/>
    <p:sldId id="258" r:id="rId7"/>
    <p:sldId id="261" r:id="rId8"/>
    <p:sldId id="259" r:id="rId9"/>
    <p:sldId id="260" r:id="rId10"/>
    <p:sldId id="268" r:id="rId11"/>
    <p:sldId id="264" r:id="rId12"/>
    <p:sldId id="265"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87" d="100"/>
          <a:sy n="187" d="100"/>
        </p:scale>
        <p:origin x="-648"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interSettings" Target="printerSettings/printerSettings1.bin"/><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ofPieChart>
        <c:ofPieType val="bar"/>
        <c:varyColors val="1"/>
        <c:ser>
          <c:idx val="0"/>
          <c:order val="0"/>
          <c:tx>
            <c:strRef>
              <c:f>Sheet1!$B$1</c:f>
              <c:strCache>
                <c:ptCount val="1"/>
                <c:pt idx="0">
                  <c:v>Location Reporting in Studies</c:v>
                </c:pt>
              </c:strCache>
            </c:strRef>
          </c:tx>
          <c:dPt>
            <c:idx val="0"/>
            <c:bubble3D val="0"/>
            <c:spPr>
              <a:solidFill>
                <a:schemeClr val="accent1">
                  <a:lumMod val="60000"/>
                  <a:lumOff val="40000"/>
                </a:schemeClr>
              </a:solidFill>
            </c:spPr>
          </c:dPt>
          <c:dPt>
            <c:idx val="1"/>
            <c:bubble3D val="0"/>
            <c:spPr>
              <a:solidFill>
                <a:schemeClr val="accent4">
                  <a:lumMod val="60000"/>
                  <a:lumOff val="40000"/>
                </a:schemeClr>
              </a:solidFill>
            </c:spPr>
          </c:dPt>
          <c:dPt>
            <c:idx val="2"/>
            <c:bubble3D val="0"/>
            <c:spPr>
              <a:solidFill>
                <a:schemeClr val="accent2">
                  <a:lumMod val="60000"/>
                  <a:lumOff val="40000"/>
                </a:schemeClr>
              </a:solidFill>
            </c:spPr>
          </c:dPt>
          <c:dPt>
            <c:idx val="3"/>
            <c:bubble3D val="0"/>
            <c:spPr>
              <a:solidFill>
                <a:schemeClr val="accent2">
                  <a:lumMod val="50000"/>
                </a:schemeClr>
              </a:solidFill>
            </c:spPr>
          </c:dPt>
          <c:dPt>
            <c:idx val="4"/>
            <c:bubble3D val="0"/>
            <c:spPr>
              <a:solidFill>
                <a:schemeClr val="accent2"/>
              </a:solidFill>
            </c:spPr>
          </c:dPt>
          <c:cat>
            <c:strRef>
              <c:f>Sheet1!$A$2:$A$5</c:f>
              <c:strCache>
                <c:ptCount val="4"/>
                <c:pt idx="0">
                  <c:v>No Location</c:v>
                </c:pt>
                <c:pt idx="1">
                  <c:v>Place Name</c:v>
                </c:pt>
                <c:pt idx="2">
                  <c:v>Geographic CS</c:v>
                </c:pt>
                <c:pt idx="3">
                  <c:v>Other CS</c:v>
                </c:pt>
              </c:strCache>
            </c:strRef>
          </c:cat>
          <c:val>
            <c:numRef>
              <c:f>Sheet1!$B$2:$B$5</c:f>
              <c:numCache>
                <c:formatCode>General</c:formatCode>
                <c:ptCount val="4"/>
                <c:pt idx="0">
                  <c:v>10.56</c:v>
                </c:pt>
                <c:pt idx="1">
                  <c:v>34.0</c:v>
                </c:pt>
                <c:pt idx="2">
                  <c:v>55.44</c:v>
                </c:pt>
                <c:pt idx="3">
                  <c:v>6.16</c:v>
                </c:pt>
              </c:numCache>
            </c:numRef>
          </c:val>
        </c:ser>
        <c:dLbls>
          <c:showLegendKey val="0"/>
          <c:showVal val="0"/>
          <c:showCatName val="0"/>
          <c:showSerName val="0"/>
          <c:showPercent val="0"/>
          <c:showBubbleSize val="0"/>
          <c:showLeaderLines val="1"/>
        </c:dLbls>
        <c:gapWidth val="100"/>
        <c:secondPieSize val="75"/>
        <c:serLines/>
      </c:ofPieChart>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5CA71F-1F36-2A4F-B28D-DB0A211ED7A0}" type="datetimeFigureOut">
              <a:rPr lang="en-US" smtClean="0"/>
              <a:t>10/23/13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98D6506-27BF-D74E-90BA-F262A86DD3BE}" type="slidenum">
              <a:rPr lang="en-US" smtClean="0"/>
              <a:t>‹#›</a:t>
            </a:fld>
            <a:endParaRPr lang="en-US"/>
          </a:p>
        </p:txBody>
      </p:sp>
    </p:spTree>
    <p:extLst>
      <p:ext uri="{BB962C8B-B14F-4D97-AF65-F5344CB8AC3E}">
        <p14:creationId xmlns:p14="http://schemas.microsoft.com/office/powerpoint/2010/main" val="34875938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8D6506-27BF-D74E-90BA-F262A86DD3BE}" type="slidenum">
              <a:rPr lang="en-US" smtClean="0"/>
              <a:t>4</a:t>
            </a:fld>
            <a:endParaRPr lang="en-US"/>
          </a:p>
        </p:txBody>
      </p:sp>
    </p:spTree>
    <p:extLst>
      <p:ext uri="{BB962C8B-B14F-4D97-AF65-F5344CB8AC3E}">
        <p14:creationId xmlns:p14="http://schemas.microsoft.com/office/powerpoint/2010/main" val="3263999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challenge in populating a geographic</a:t>
            </a:r>
            <a:r>
              <a:rPr lang="en-US" baseline="0" dirty="0" smtClean="0"/>
              <a:t> database of published studies comes from the myriad formats for reporting location. Locations can be reported as place names, or via coordinates. Even with coordinates, there are countless different ways to represent or format those values. Also, locations may be reported in the body text or in tables, figures, or appendices. </a:t>
            </a:r>
          </a:p>
          <a:p>
            <a:endParaRPr lang="en-US" baseline="0" dirty="0" smtClean="0"/>
          </a:p>
          <a:p>
            <a:r>
              <a:rPr lang="en-US" baseline="0" dirty="0" smtClean="0"/>
              <a:t>Note that all the examples above come from papers that I have authored – so I’m just as much to blame as anybody else!</a:t>
            </a:r>
            <a:endParaRPr lang="en-US" dirty="0"/>
          </a:p>
        </p:txBody>
      </p:sp>
      <p:sp>
        <p:nvSpPr>
          <p:cNvPr id="4" name="Slide Number Placeholder 3"/>
          <p:cNvSpPr>
            <a:spLocks noGrp="1"/>
          </p:cNvSpPr>
          <p:nvPr>
            <p:ph type="sldNum" sz="quarter" idx="10"/>
          </p:nvPr>
        </p:nvSpPr>
        <p:spPr/>
        <p:txBody>
          <a:bodyPr/>
          <a:lstStyle/>
          <a:p>
            <a:fld id="{798D6506-27BF-D74E-90BA-F262A86DD3BE}" type="slidenum">
              <a:rPr lang="en-US" smtClean="0"/>
              <a:t>6</a:t>
            </a:fld>
            <a:endParaRPr lang="en-US"/>
          </a:p>
        </p:txBody>
      </p:sp>
    </p:spTree>
    <p:extLst>
      <p:ext uri="{BB962C8B-B14F-4D97-AF65-F5344CB8AC3E}">
        <p14:creationId xmlns:p14="http://schemas.microsoft.com/office/powerpoint/2010/main" val="3064280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scientific literature on natural resources, the majority of studies report some kind of location where</a:t>
            </a:r>
            <a:r>
              <a:rPr lang="en-US" baseline="0" dirty="0" smtClean="0"/>
              <a:t> the study was conducted. Those papers that don’t report a location are generally review papers, syntheses, opinions, or conceptual papers. Of the studies reporting a location, about 60% use some kind of coordinate in that study area description. Of the coordinates reported, about 90% are some format of a geographic coordinate system (i.e., degrees, minutes, seconds).</a:t>
            </a:r>
          </a:p>
          <a:p>
            <a:endParaRPr lang="en-US" baseline="0" dirty="0" smtClean="0"/>
          </a:p>
          <a:p>
            <a:r>
              <a:rPr lang="en-US" baseline="0" dirty="0" smtClean="0"/>
              <a:t>These stats are taken from the sample of over 5000 articles that have been reviewed for </a:t>
            </a:r>
            <a:r>
              <a:rPr lang="en-US" baseline="0" dirty="0" err="1" smtClean="0"/>
              <a:t>JournalMap</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98D6506-27BF-D74E-90BA-F262A86DD3BE}" type="slidenum">
              <a:rPr lang="en-US" smtClean="0"/>
              <a:t>7</a:t>
            </a:fld>
            <a:endParaRPr lang="en-US"/>
          </a:p>
        </p:txBody>
      </p:sp>
    </p:spTree>
    <p:extLst>
      <p:ext uri="{BB962C8B-B14F-4D97-AF65-F5344CB8AC3E}">
        <p14:creationId xmlns:p14="http://schemas.microsoft.com/office/powerpoint/2010/main" val="2440437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recognize</a:t>
            </a:r>
            <a:r>
              <a:rPr lang="en-US" baseline="0" dirty="0" smtClean="0"/>
              <a:t>, extract, and standardize coordinates reported in articles using a set of Regular Expressions. In </a:t>
            </a:r>
            <a:r>
              <a:rPr lang="en-US" baseline="0" dirty="0" err="1" smtClean="0"/>
              <a:t>JournalMap</a:t>
            </a:r>
            <a:r>
              <a:rPr lang="en-US" baseline="0" dirty="0" smtClean="0"/>
              <a:t>, this is accomplished by parsing snippets of text the user has identified as containing a coordinate (for single-article entry form) or by parsing entire XML documents (via batch data upload). Additionally, we have the ability to parse entire HTML documents in an automated fashion for geographic coordinates.</a:t>
            </a:r>
          </a:p>
          <a:p>
            <a:endParaRPr lang="en-US" baseline="0" dirty="0" smtClean="0"/>
          </a:p>
          <a:p>
            <a:r>
              <a:rPr lang="en-US" baseline="0" dirty="0" smtClean="0"/>
              <a:t>At this point we do not have the ability to parse PDF files due to issues with character encoding and font embedding in the PDF files. This is a priority for future </a:t>
            </a:r>
            <a:r>
              <a:rPr lang="en-US" baseline="0" dirty="0" err="1" smtClean="0"/>
              <a:t>JournalMap</a:t>
            </a:r>
            <a:r>
              <a:rPr lang="en-US" baseline="0" dirty="0" smtClean="0"/>
              <a:t> development.</a:t>
            </a:r>
            <a:endParaRPr lang="en-US" dirty="0"/>
          </a:p>
        </p:txBody>
      </p:sp>
      <p:sp>
        <p:nvSpPr>
          <p:cNvPr id="4" name="Slide Number Placeholder 3"/>
          <p:cNvSpPr>
            <a:spLocks noGrp="1"/>
          </p:cNvSpPr>
          <p:nvPr>
            <p:ph type="sldNum" sz="quarter" idx="10"/>
          </p:nvPr>
        </p:nvSpPr>
        <p:spPr/>
        <p:txBody>
          <a:bodyPr/>
          <a:lstStyle/>
          <a:p>
            <a:fld id="{798D6506-27BF-D74E-90BA-F262A86DD3BE}" type="slidenum">
              <a:rPr lang="en-US" smtClean="0"/>
              <a:t>8</a:t>
            </a:fld>
            <a:endParaRPr lang="en-US"/>
          </a:p>
        </p:txBody>
      </p:sp>
    </p:spTree>
    <p:extLst>
      <p:ext uri="{BB962C8B-B14F-4D97-AF65-F5344CB8AC3E}">
        <p14:creationId xmlns:p14="http://schemas.microsoft.com/office/powerpoint/2010/main" val="621466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53 coordinate examples above represent the current</a:t>
            </a:r>
            <a:r>
              <a:rPr lang="en-US" baseline="0" dirty="0" smtClean="0"/>
              <a:t> test set that our parser can successfully recognize and standardize. All of these examples were taken from published studies, which shows the diversity and lack of standards for location reporting. The parser undoubtedly picks up more format variations that what is listed here.</a:t>
            </a:r>
          </a:p>
          <a:p>
            <a:endParaRPr lang="en-US" baseline="0" dirty="0" smtClean="0"/>
          </a:p>
          <a:p>
            <a:r>
              <a:rPr lang="en-US" baseline="0" dirty="0" smtClean="0"/>
              <a:t>Developing the parser has become an exercise in optimization. Setting it too specific in terms of formatting results in legitimate coordinates being missed (omissions). Alternatively, increasing the flexibility of the parser can result in “false positives” (commissions) where non-locational text is interpreted as a location.</a:t>
            </a:r>
            <a:endParaRPr lang="en-US" dirty="0"/>
          </a:p>
        </p:txBody>
      </p:sp>
      <p:sp>
        <p:nvSpPr>
          <p:cNvPr id="4" name="Slide Number Placeholder 3"/>
          <p:cNvSpPr>
            <a:spLocks noGrp="1"/>
          </p:cNvSpPr>
          <p:nvPr>
            <p:ph type="sldNum" sz="quarter" idx="10"/>
          </p:nvPr>
        </p:nvSpPr>
        <p:spPr/>
        <p:txBody>
          <a:bodyPr/>
          <a:lstStyle/>
          <a:p>
            <a:fld id="{798D6506-27BF-D74E-90BA-F262A86DD3BE}" type="slidenum">
              <a:rPr lang="en-US" smtClean="0"/>
              <a:t>9</a:t>
            </a:fld>
            <a:endParaRPr lang="en-US"/>
          </a:p>
        </p:txBody>
      </p:sp>
    </p:spTree>
    <p:extLst>
      <p:ext uri="{BB962C8B-B14F-4D97-AF65-F5344CB8AC3E}">
        <p14:creationId xmlns:p14="http://schemas.microsoft.com/office/powerpoint/2010/main" val="1847381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JournalMap</a:t>
            </a:r>
            <a:r>
              <a:rPr lang="en-US" dirty="0" smtClean="0"/>
              <a:t> form for single article entry annotated to highlight different aspects</a:t>
            </a:r>
            <a:r>
              <a:rPr lang="en-US" baseline="0" dirty="0" smtClean="0"/>
              <a:t> of content entry.</a:t>
            </a:r>
            <a:endParaRPr lang="en-US" dirty="0"/>
          </a:p>
        </p:txBody>
      </p:sp>
      <p:sp>
        <p:nvSpPr>
          <p:cNvPr id="4" name="Slide Number Placeholder 3"/>
          <p:cNvSpPr>
            <a:spLocks noGrp="1"/>
          </p:cNvSpPr>
          <p:nvPr>
            <p:ph type="sldNum" sz="quarter" idx="10"/>
          </p:nvPr>
        </p:nvSpPr>
        <p:spPr/>
        <p:txBody>
          <a:bodyPr/>
          <a:lstStyle/>
          <a:p>
            <a:fld id="{798D6506-27BF-D74E-90BA-F262A86DD3BE}" type="slidenum">
              <a:rPr lang="en-US" smtClean="0"/>
              <a:t>11</a:t>
            </a:fld>
            <a:endParaRPr lang="en-US"/>
          </a:p>
        </p:txBody>
      </p:sp>
    </p:spTree>
    <p:extLst>
      <p:ext uri="{BB962C8B-B14F-4D97-AF65-F5344CB8AC3E}">
        <p14:creationId xmlns:p14="http://schemas.microsoft.com/office/powerpoint/2010/main" val="1142735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Articles can be batch uploaded into </a:t>
            </a:r>
            <a:r>
              <a:rPr lang="en-US" dirty="0" err="1" smtClean="0"/>
              <a:t>JournalMap</a:t>
            </a:r>
            <a:r>
              <a:rPr lang="en-US" baseline="0" dirty="0" smtClean="0"/>
              <a:t> via the admin interface. Currently we can batch upload CSV (multiple articles per CSV file) and XML formats (single article per XML, but batch multiple XML files at once).</a:t>
            </a:r>
            <a:endParaRPr lang="en-US" dirty="0"/>
          </a:p>
        </p:txBody>
      </p:sp>
      <p:sp>
        <p:nvSpPr>
          <p:cNvPr id="4" name="Slide Number Placeholder 3"/>
          <p:cNvSpPr>
            <a:spLocks noGrp="1"/>
          </p:cNvSpPr>
          <p:nvPr>
            <p:ph type="sldNum" sz="quarter" idx="10"/>
          </p:nvPr>
        </p:nvSpPr>
        <p:spPr/>
        <p:txBody>
          <a:bodyPr/>
          <a:lstStyle/>
          <a:p>
            <a:fld id="{798D6506-27BF-D74E-90BA-F262A86DD3BE}" type="slidenum">
              <a:rPr lang="en-US" smtClean="0"/>
              <a:t>12</a:t>
            </a:fld>
            <a:endParaRPr lang="en-US"/>
          </a:p>
        </p:txBody>
      </p:sp>
    </p:spTree>
    <p:extLst>
      <p:ext uri="{BB962C8B-B14F-4D97-AF65-F5344CB8AC3E}">
        <p14:creationId xmlns:p14="http://schemas.microsoft.com/office/powerpoint/2010/main" val="1162758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24546A-D93D-184D-966D-87956B6F4297}" type="datetimeFigureOut">
              <a:rPr lang="en-US" smtClean="0"/>
              <a:t>10/23/13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DC1C92-6142-D54F-81FA-1A7853AB48EC}" type="slidenum">
              <a:rPr lang="en-US" smtClean="0"/>
              <a:t>‹#›</a:t>
            </a:fld>
            <a:endParaRPr lang="en-US"/>
          </a:p>
        </p:txBody>
      </p:sp>
    </p:spTree>
    <p:extLst>
      <p:ext uri="{BB962C8B-B14F-4D97-AF65-F5344CB8AC3E}">
        <p14:creationId xmlns:p14="http://schemas.microsoft.com/office/powerpoint/2010/main" val="3738161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24546A-D93D-184D-966D-87956B6F4297}" type="datetimeFigureOut">
              <a:rPr lang="en-US" smtClean="0"/>
              <a:t>10/23/13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DC1C92-6142-D54F-81FA-1A7853AB48EC}" type="slidenum">
              <a:rPr lang="en-US" smtClean="0"/>
              <a:t>‹#›</a:t>
            </a:fld>
            <a:endParaRPr lang="en-US"/>
          </a:p>
        </p:txBody>
      </p:sp>
    </p:spTree>
    <p:extLst>
      <p:ext uri="{BB962C8B-B14F-4D97-AF65-F5344CB8AC3E}">
        <p14:creationId xmlns:p14="http://schemas.microsoft.com/office/powerpoint/2010/main" val="3030228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24546A-D93D-184D-966D-87956B6F4297}" type="datetimeFigureOut">
              <a:rPr lang="en-US" smtClean="0"/>
              <a:t>10/23/13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DC1C92-6142-D54F-81FA-1A7853AB48EC}" type="slidenum">
              <a:rPr lang="en-US" smtClean="0"/>
              <a:t>‹#›</a:t>
            </a:fld>
            <a:endParaRPr lang="en-US"/>
          </a:p>
        </p:txBody>
      </p:sp>
    </p:spTree>
    <p:extLst>
      <p:ext uri="{BB962C8B-B14F-4D97-AF65-F5344CB8AC3E}">
        <p14:creationId xmlns:p14="http://schemas.microsoft.com/office/powerpoint/2010/main" val="2117384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24546A-D93D-184D-966D-87956B6F4297}" type="datetimeFigureOut">
              <a:rPr lang="en-US" smtClean="0"/>
              <a:t>10/23/13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DC1C92-6142-D54F-81FA-1A7853AB48EC}" type="slidenum">
              <a:rPr lang="en-US" smtClean="0"/>
              <a:t>‹#›</a:t>
            </a:fld>
            <a:endParaRPr lang="en-US"/>
          </a:p>
        </p:txBody>
      </p:sp>
    </p:spTree>
    <p:extLst>
      <p:ext uri="{BB962C8B-B14F-4D97-AF65-F5344CB8AC3E}">
        <p14:creationId xmlns:p14="http://schemas.microsoft.com/office/powerpoint/2010/main" val="1306499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24546A-D93D-184D-966D-87956B6F4297}" type="datetimeFigureOut">
              <a:rPr lang="en-US" smtClean="0"/>
              <a:t>10/23/13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DC1C92-6142-D54F-81FA-1A7853AB48EC}" type="slidenum">
              <a:rPr lang="en-US" smtClean="0"/>
              <a:t>‹#›</a:t>
            </a:fld>
            <a:endParaRPr lang="en-US"/>
          </a:p>
        </p:txBody>
      </p:sp>
    </p:spTree>
    <p:extLst>
      <p:ext uri="{BB962C8B-B14F-4D97-AF65-F5344CB8AC3E}">
        <p14:creationId xmlns:p14="http://schemas.microsoft.com/office/powerpoint/2010/main" val="238605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24546A-D93D-184D-966D-87956B6F4297}" type="datetimeFigureOut">
              <a:rPr lang="en-US" smtClean="0"/>
              <a:t>10/23/13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DC1C92-6142-D54F-81FA-1A7853AB48EC}" type="slidenum">
              <a:rPr lang="en-US" smtClean="0"/>
              <a:t>‹#›</a:t>
            </a:fld>
            <a:endParaRPr lang="en-US"/>
          </a:p>
        </p:txBody>
      </p:sp>
    </p:spTree>
    <p:extLst>
      <p:ext uri="{BB962C8B-B14F-4D97-AF65-F5344CB8AC3E}">
        <p14:creationId xmlns:p14="http://schemas.microsoft.com/office/powerpoint/2010/main" val="65986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24546A-D93D-184D-966D-87956B6F4297}" type="datetimeFigureOut">
              <a:rPr lang="en-US" smtClean="0"/>
              <a:t>10/23/13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DC1C92-6142-D54F-81FA-1A7853AB48EC}" type="slidenum">
              <a:rPr lang="en-US" smtClean="0"/>
              <a:t>‹#›</a:t>
            </a:fld>
            <a:endParaRPr lang="en-US"/>
          </a:p>
        </p:txBody>
      </p:sp>
    </p:spTree>
    <p:extLst>
      <p:ext uri="{BB962C8B-B14F-4D97-AF65-F5344CB8AC3E}">
        <p14:creationId xmlns:p14="http://schemas.microsoft.com/office/powerpoint/2010/main" val="1430562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24546A-D93D-184D-966D-87956B6F4297}" type="datetimeFigureOut">
              <a:rPr lang="en-US" smtClean="0"/>
              <a:t>10/23/13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DC1C92-6142-D54F-81FA-1A7853AB48EC}" type="slidenum">
              <a:rPr lang="en-US" smtClean="0"/>
              <a:t>‹#›</a:t>
            </a:fld>
            <a:endParaRPr lang="en-US"/>
          </a:p>
        </p:txBody>
      </p:sp>
    </p:spTree>
    <p:extLst>
      <p:ext uri="{BB962C8B-B14F-4D97-AF65-F5344CB8AC3E}">
        <p14:creationId xmlns:p14="http://schemas.microsoft.com/office/powerpoint/2010/main" val="20262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24546A-D93D-184D-966D-87956B6F4297}" type="datetimeFigureOut">
              <a:rPr lang="en-US" smtClean="0"/>
              <a:t>10/23/13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DC1C92-6142-D54F-81FA-1A7853AB48EC}" type="slidenum">
              <a:rPr lang="en-US" smtClean="0"/>
              <a:t>‹#›</a:t>
            </a:fld>
            <a:endParaRPr lang="en-US"/>
          </a:p>
        </p:txBody>
      </p:sp>
    </p:spTree>
    <p:extLst>
      <p:ext uri="{BB962C8B-B14F-4D97-AF65-F5344CB8AC3E}">
        <p14:creationId xmlns:p14="http://schemas.microsoft.com/office/powerpoint/2010/main" val="194687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24546A-D93D-184D-966D-87956B6F4297}" type="datetimeFigureOut">
              <a:rPr lang="en-US" smtClean="0"/>
              <a:t>10/23/13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DC1C92-6142-D54F-81FA-1A7853AB48EC}" type="slidenum">
              <a:rPr lang="en-US" smtClean="0"/>
              <a:t>‹#›</a:t>
            </a:fld>
            <a:endParaRPr lang="en-US"/>
          </a:p>
        </p:txBody>
      </p:sp>
    </p:spTree>
    <p:extLst>
      <p:ext uri="{BB962C8B-B14F-4D97-AF65-F5344CB8AC3E}">
        <p14:creationId xmlns:p14="http://schemas.microsoft.com/office/powerpoint/2010/main" val="3025156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24546A-D93D-184D-966D-87956B6F4297}" type="datetimeFigureOut">
              <a:rPr lang="en-US" smtClean="0"/>
              <a:t>10/23/13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DC1C92-6142-D54F-81FA-1A7853AB48EC}" type="slidenum">
              <a:rPr lang="en-US" smtClean="0"/>
              <a:t>‹#›</a:t>
            </a:fld>
            <a:endParaRPr lang="en-US"/>
          </a:p>
        </p:txBody>
      </p:sp>
    </p:spTree>
    <p:extLst>
      <p:ext uri="{BB962C8B-B14F-4D97-AF65-F5344CB8AC3E}">
        <p14:creationId xmlns:p14="http://schemas.microsoft.com/office/powerpoint/2010/main" val="19709806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24546A-D93D-184D-966D-87956B6F4297}" type="datetimeFigureOut">
              <a:rPr lang="en-US" smtClean="0"/>
              <a:t>10/23/13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C1C92-6142-D54F-81FA-1A7853AB48EC}" type="slidenum">
              <a:rPr lang="en-US" smtClean="0"/>
              <a:t>‹#›</a:t>
            </a:fld>
            <a:endParaRPr lang="en-US"/>
          </a:p>
        </p:txBody>
      </p:sp>
    </p:spTree>
    <p:extLst>
      <p:ext uri="{BB962C8B-B14F-4D97-AF65-F5344CB8AC3E}">
        <p14:creationId xmlns:p14="http://schemas.microsoft.com/office/powerpoint/2010/main" val="2358315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chart" Target="../charts/char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JournalMap-logo-FINAL_tranparent.ti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9746" y="-499348"/>
            <a:ext cx="9830352" cy="3395314"/>
          </a:xfrm>
          <a:prstGeom prst="rect">
            <a:avLst/>
          </a:prstGeom>
        </p:spPr>
      </p:pic>
      <p:sp>
        <p:nvSpPr>
          <p:cNvPr id="10" name="Subtitle 9"/>
          <p:cNvSpPr>
            <a:spLocks noGrp="1"/>
          </p:cNvSpPr>
          <p:nvPr>
            <p:ph type="subTitle" idx="1"/>
          </p:nvPr>
        </p:nvSpPr>
        <p:spPr>
          <a:xfrm>
            <a:off x="910507" y="4284315"/>
            <a:ext cx="3223151" cy="1312777"/>
          </a:xfrm>
          <a:ln w="12700" cmpd="sng">
            <a:solidFill>
              <a:srgbClr val="7F7F7F"/>
            </a:solidFill>
          </a:ln>
          <a:effectLst>
            <a:outerShdw blurRad="50800" dist="38100" dir="2700000" algn="tl" rotWithShape="0">
              <a:prstClr val="black">
                <a:alpha val="40000"/>
              </a:prstClr>
            </a:outerShdw>
          </a:effectLst>
        </p:spPr>
        <p:txBody>
          <a:bodyPr anchor="b">
            <a:normAutofit/>
          </a:bodyPr>
          <a:lstStyle/>
          <a:p>
            <a:r>
              <a:rPr lang="en-US" sz="2400" dirty="0" smtClean="0">
                <a:solidFill>
                  <a:schemeClr val="tx2"/>
                </a:solidFill>
              </a:rPr>
              <a:t>Jason W. Karl, Ph.D.</a:t>
            </a:r>
          </a:p>
          <a:p>
            <a:r>
              <a:rPr lang="en-US" sz="2400" dirty="0" smtClean="0">
                <a:solidFill>
                  <a:schemeClr val="tx2"/>
                </a:solidFill>
              </a:rPr>
              <a:t>Jeffrey K. </a:t>
            </a:r>
            <a:r>
              <a:rPr lang="en-US" sz="2400" dirty="0" err="1" smtClean="0">
                <a:solidFill>
                  <a:schemeClr val="tx2"/>
                </a:solidFill>
              </a:rPr>
              <a:t>Gillan</a:t>
            </a:r>
            <a:endParaRPr lang="en-US" sz="2400" dirty="0">
              <a:solidFill>
                <a:schemeClr val="tx2"/>
              </a:solidFill>
            </a:endParaRPr>
          </a:p>
        </p:txBody>
      </p:sp>
      <p:sp>
        <p:nvSpPr>
          <p:cNvPr id="11" name="TextBox 10"/>
          <p:cNvSpPr txBox="1"/>
          <p:nvPr/>
        </p:nvSpPr>
        <p:spPr>
          <a:xfrm>
            <a:off x="297336" y="6256283"/>
            <a:ext cx="1757099" cy="369332"/>
          </a:xfrm>
          <a:prstGeom prst="rect">
            <a:avLst/>
          </a:prstGeom>
          <a:noFill/>
        </p:spPr>
        <p:txBody>
          <a:bodyPr wrap="none" rtlCol="0">
            <a:spAutoFit/>
          </a:bodyPr>
          <a:lstStyle/>
          <a:p>
            <a:r>
              <a:rPr lang="en-US" dirty="0" smtClean="0">
                <a:solidFill>
                  <a:schemeClr val="bg1">
                    <a:lumMod val="50000"/>
                  </a:schemeClr>
                </a:solidFill>
              </a:rPr>
              <a:t>23 October </a:t>
            </a:r>
            <a:r>
              <a:rPr lang="en-US" dirty="0" smtClean="0">
                <a:solidFill>
                  <a:schemeClr val="bg1">
                    <a:lumMod val="50000"/>
                  </a:schemeClr>
                </a:solidFill>
              </a:rPr>
              <a:t>2013</a:t>
            </a:r>
            <a:endParaRPr lang="en-US" dirty="0">
              <a:solidFill>
                <a:schemeClr val="bg1">
                  <a:lumMod val="50000"/>
                </a:schemeClr>
              </a:solidFill>
            </a:endParaRPr>
          </a:p>
        </p:txBody>
      </p:sp>
      <p:sp>
        <p:nvSpPr>
          <p:cNvPr id="12" name="Subtitle 9"/>
          <p:cNvSpPr txBox="1">
            <a:spLocks/>
          </p:cNvSpPr>
          <p:nvPr/>
        </p:nvSpPr>
        <p:spPr>
          <a:xfrm>
            <a:off x="5156109" y="4292404"/>
            <a:ext cx="3095019" cy="1304688"/>
          </a:xfrm>
          <a:prstGeom prst="rect">
            <a:avLst/>
          </a:prstGeom>
          <a:ln w="12700" cmpd="sng">
            <a:solidFill>
              <a:schemeClr val="tx1">
                <a:lumMod val="50000"/>
                <a:lumOff val="50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lIns="91440" tIns="45720" rIns="91440" bIns="45720" rtlCol="0" anchor="b">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dirty="0" smtClean="0">
                <a:solidFill>
                  <a:schemeClr val="tx2"/>
                </a:solidFill>
              </a:rPr>
              <a:t>Ty Montgomery</a:t>
            </a:r>
          </a:p>
          <a:p>
            <a:r>
              <a:rPr lang="en-US" sz="2400" dirty="0" smtClean="0">
                <a:solidFill>
                  <a:schemeClr val="tx2"/>
                </a:solidFill>
              </a:rPr>
              <a:t>Richard Bliss</a:t>
            </a:r>
            <a:endParaRPr lang="en-US" sz="2400" dirty="0">
              <a:solidFill>
                <a:schemeClr val="tx2"/>
              </a:solidFill>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15480" y="3838228"/>
            <a:ext cx="956696" cy="953939"/>
          </a:xfrm>
          <a:prstGeom prst="rect">
            <a:avLst/>
          </a:prstGeom>
        </p:spPr>
      </p:pic>
      <p:pic>
        <p:nvPicPr>
          <p:cNvPr id="8" name="Picture 7" descr="JER_logo-color.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6069" y="3981176"/>
            <a:ext cx="952448" cy="606277"/>
          </a:xfrm>
          <a:prstGeom prst="rect">
            <a:avLst/>
          </a:prstGeom>
        </p:spPr>
      </p:pic>
      <p:pic>
        <p:nvPicPr>
          <p:cNvPr id="7" name="Picture 6" descr="usda_ars_logo.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07956" y="4104573"/>
            <a:ext cx="1027785" cy="359483"/>
          </a:xfrm>
          <a:prstGeom prst="rect">
            <a:avLst/>
          </a:prstGeom>
        </p:spPr>
      </p:pic>
      <p:sp>
        <p:nvSpPr>
          <p:cNvPr id="2" name="TextBox 1"/>
          <p:cNvSpPr txBox="1"/>
          <p:nvPr/>
        </p:nvSpPr>
        <p:spPr>
          <a:xfrm>
            <a:off x="3013173" y="2126875"/>
            <a:ext cx="2955256" cy="461665"/>
          </a:xfrm>
          <a:prstGeom prst="rect">
            <a:avLst/>
          </a:prstGeom>
          <a:noFill/>
        </p:spPr>
        <p:txBody>
          <a:bodyPr wrap="none" rtlCol="0">
            <a:spAutoFit/>
          </a:bodyPr>
          <a:lstStyle/>
          <a:p>
            <a:r>
              <a:rPr lang="en-US" sz="2400" dirty="0" smtClean="0">
                <a:solidFill>
                  <a:schemeClr val="tx1">
                    <a:lumMod val="65000"/>
                    <a:lumOff val="35000"/>
                  </a:schemeClr>
                </a:solidFill>
              </a:rPr>
              <a:t>http://</a:t>
            </a:r>
            <a:r>
              <a:rPr lang="en-US" sz="2400" dirty="0" err="1" smtClean="0">
                <a:solidFill>
                  <a:schemeClr val="tx1">
                    <a:lumMod val="65000"/>
                    <a:lumOff val="35000"/>
                  </a:schemeClr>
                </a:solidFill>
              </a:rPr>
              <a:t>journalmap.org</a:t>
            </a:r>
            <a:endParaRPr lang="en-US" sz="2400" dirty="0">
              <a:solidFill>
                <a:schemeClr val="tx1">
                  <a:lumMod val="65000"/>
                  <a:lumOff val="35000"/>
                </a:schemeClr>
              </a:solidFill>
            </a:endParaRPr>
          </a:p>
        </p:txBody>
      </p:sp>
      <p:pic>
        <p:nvPicPr>
          <p:cNvPr id="3" name="Picture 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09750" y="6181574"/>
            <a:ext cx="567085" cy="567085"/>
          </a:xfrm>
          <a:prstGeom prst="rect">
            <a:avLst/>
          </a:prstGeom>
        </p:spPr>
      </p:pic>
      <p:sp>
        <p:nvSpPr>
          <p:cNvPr id="13" name="TextBox 12"/>
          <p:cNvSpPr txBox="1"/>
          <p:nvPr/>
        </p:nvSpPr>
        <p:spPr>
          <a:xfrm>
            <a:off x="7397530" y="6253525"/>
            <a:ext cx="1502147" cy="369332"/>
          </a:xfrm>
          <a:prstGeom prst="rect">
            <a:avLst/>
          </a:prstGeom>
          <a:noFill/>
        </p:spPr>
        <p:txBody>
          <a:bodyPr wrap="none" rtlCol="0">
            <a:spAutoFit/>
          </a:bodyPr>
          <a:lstStyle/>
          <a:p>
            <a:r>
              <a:rPr lang="en-US" dirty="0" smtClean="0">
                <a:solidFill>
                  <a:schemeClr val="bg1">
                    <a:lumMod val="50000"/>
                  </a:schemeClr>
                </a:solidFill>
              </a:rPr>
              <a:t>@</a:t>
            </a:r>
            <a:r>
              <a:rPr lang="en-US" dirty="0" err="1" smtClean="0">
                <a:solidFill>
                  <a:schemeClr val="bg1">
                    <a:lumMod val="50000"/>
                  </a:schemeClr>
                </a:solidFill>
              </a:rPr>
              <a:t>JournalMap</a:t>
            </a:r>
            <a:endParaRPr lang="en-US" dirty="0">
              <a:solidFill>
                <a:schemeClr val="bg1">
                  <a:lumMod val="50000"/>
                </a:schemeClr>
              </a:solidFill>
            </a:endParaRPr>
          </a:p>
        </p:txBody>
      </p:sp>
      <p:sp>
        <p:nvSpPr>
          <p:cNvPr id="4" name="TextBox 3"/>
          <p:cNvSpPr txBox="1"/>
          <p:nvPr/>
        </p:nvSpPr>
        <p:spPr>
          <a:xfrm>
            <a:off x="910507" y="3042717"/>
            <a:ext cx="7606407" cy="523220"/>
          </a:xfrm>
          <a:prstGeom prst="rect">
            <a:avLst/>
          </a:prstGeom>
          <a:noFill/>
        </p:spPr>
        <p:txBody>
          <a:bodyPr wrap="none" rtlCol="0">
            <a:spAutoFit/>
          </a:bodyPr>
          <a:lstStyle/>
          <a:p>
            <a:r>
              <a:rPr lang="en-US" sz="2800" i="1" dirty="0" smtClean="0">
                <a:solidFill>
                  <a:schemeClr val="tx1">
                    <a:lumMod val="50000"/>
                    <a:lumOff val="50000"/>
                  </a:schemeClr>
                </a:solidFill>
              </a:rPr>
              <a:t>Search filtering, data entry and coordinate parsing</a:t>
            </a:r>
            <a:endParaRPr lang="en-US" sz="2800" i="1" dirty="0">
              <a:solidFill>
                <a:schemeClr val="tx1">
                  <a:lumMod val="50000"/>
                  <a:lumOff val="50000"/>
                </a:schemeClr>
              </a:solidFill>
            </a:endParaRPr>
          </a:p>
        </p:txBody>
      </p:sp>
    </p:spTree>
    <p:extLst>
      <p:ext uri="{BB962C8B-B14F-4D97-AF65-F5344CB8AC3E}">
        <p14:creationId xmlns:p14="http://schemas.microsoft.com/office/powerpoint/2010/main" val="260032153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93"/>
            <a:ext cx="8229600" cy="1143000"/>
          </a:xfrm>
        </p:spPr>
        <p:txBody>
          <a:bodyPr>
            <a:normAutofit/>
          </a:bodyPr>
          <a:lstStyle/>
          <a:p>
            <a:r>
              <a:rPr lang="en-US" sz="2800" dirty="0" smtClean="0"/>
              <a:t>Modes of content entry for </a:t>
            </a:r>
            <a:r>
              <a:rPr lang="en-US" sz="2800" dirty="0" err="1" smtClean="0"/>
              <a:t>JournalMap</a:t>
            </a:r>
            <a:endParaRPr lang="en-US" sz="2800" dirty="0"/>
          </a:p>
        </p:txBody>
      </p:sp>
      <p:graphicFrame>
        <p:nvGraphicFramePr>
          <p:cNvPr id="5" name="Table 4"/>
          <p:cNvGraphicFramePr>
            <a:graphicFrameLocks noGrp="1"/>
          </p:cNvGraphicFramePr>
          <p:nvPr>
            <p:extLst>
              <p:ext uri="{D42A27DB-BD31-4B8C-83A1-F6EECF244321}">
                <p14:modId xmlns:p14="http://schemas.microsoft.com/office/powerpoint/2010/main" val="3491500738"/>
              </p:ext>
            </p:extLst>
          </p:nvPr>
        </p:nvGraphicFramePr>
        <p:xfrm>
          <a:off x="491157" y="1281540"/>
          <a:ext cx="7855684" cy="4638039"/>
        </p:xfrm>
        <a:graphic>
          <a:graphicData uri="http://schemas.openxmlformats.org/drawingml/2006/table">
            <a:tbl>
              <a:tblPr firstRow="1" bandRow="1">
                <a:tableStyleId>{5C22544A-7EE6-4342-B048-85BDC9FD1C3A}</a:tableStyleId>
              </a:tblPr>
              <a:tblGrid>
                <a:gridCol w="1963921"/>
                <a:gridCol w="1963921"/>
                <a:gridCol w="1963921"/>
                <a:gridCol w="1963921"/>
              </a:tblGrid>
              <a:tr h="370840">
                <a:tc>
                  <a:txBody>
                    <a:bodyPr/>
                    <a:lstStyle/>
                    <a:p>
                      <a:r>
                        <a:rPr lang="en-US" dirty="0" smtClean="0"/>
                        <a:t>Mode</a:t>
                      </a:r>
                      <a:endParaRPr lang="en-US" dirty="0"/>
                    </a:p>
                  </a:txBody>
                  <a:tcPr/>
                </a:tc>
                <a:tc>
                  <a:txBody>
                    <a:bodyPr/>
                    <a:lstStyle/>
                    <a:p>
                      <a:r>
                        <a:rPr lang="en-US" dirty="0" smtClean="0"/>
                        <a:t>Automated</a:t>
                      </a:r>
                      <a:endParaRPr lang="en-US" dirty="0"/>
                    </a:p>
                  </a:txBody>
                  <a:tcPr/>
                </a:tc>
                <a:tc>
                  <a:txBody>
                    <a:bodyPr/>
                    <a:lstStyle/>
                    <a:p>
                      <a:r>
                        <a:rPr lang="en-US" dirty="0" smtClean="0"/>
                        <a:t>Semi-automated</a:t>
                      </a:r>
                      <a:endParaRPr lang="en-US" dirty="0"/>
                    </a:p>
                  </a:txBody>
                  <a:tcPr/>
                </a:tc>
                <a:tc>
                  <a:txBody>
                    <a:bodyPr/>
                    <a:lstStyle/>
                    <a:p>
                      <a:r>
                        <a:rPr lang="en-US" dirty="0" smtClean="0"/>
                        <a:t>Manual</a:t>
                      </a:r>
                      <a:endParaRPr lang="en-US" dirty="0"/>
                    </a:p>
                  </a:txBody>
                  <a:tcPr/>
                </a:tc>
              </a:tr>
              <a:tr h="370840">
                <a:tc>
                  <a:txBody>
                    <a:bodyPr/>
                    <a:lstStyle/>
                    <a:p>
                      <a:r>
                        <a:rPr lang="en-US" dirty="0" smtClean="0"/>
                        <a:t>Single article entry via submission</a:t>
                      </a:r>
                      <a:r>
                        <a:rPr lang="en-US" baseline="0" dirty="0" smtClean="0"/>
                        <a:t> form</a:t>
                      </a:r>
                      <a:endParaRPr lang="en-US" dirty="0"/>
                    </a:p>
                  </a:txBody>
                  <a:tcPr/>
                </a:tc>
                <a:tc>
                  <a:txBody>
                    <a:bodyPr/>
                    <a:lstStyle/>
                    <a:p>
                      <a:pPr marL="137160" indent="-137160">
                        <a:buFont typeface="Arial"/>
                        <a:buChar char="•"/>
                      </a:pPr>
                      <a:r>
                        <a:rPr lang="en-US" sz="1600" dirty="0" smtClean="0"/>
                        <a:t>Citation (from DOI)</a:t>
                      </a:r>
                    </a:p>
                    <a:p>
                      <a:pPr marL="137160" indent="-137160">
                        <a:buFont typeface="Arial"/>
                        <a:buChar char="•"/>
                      </a:pPr>
                      <a:r>
                        <a:rPr lang="en-US" sz="1600" dirty="0" smtClean="0"/>
                        <a:t>Filtering attributes from location</a:t>
                      </a:r>
                      <a:r>
                        <a:rPr lang="en-US" sz="1600" baseline="0" dirty="0" smtClean="0"/>
                        <a:t> (e.g., elevation)</a:t>
                      </a:r>
                      <a:endParaRPr lang="en-US" sz="1600" dirty="0"/>
                    </a:p>
                  </a:txBody>
                  <a:tcPr/>
                </a:tc>
                <a:tc>
                  <a:txBody>
                    <a:bodyPr/>
                    <a:lstStyle/>
                    <a:p>
                      <a:pPr marL="137160" indent="-137160">
                        <a:buFont typeface="Arial"/>
                        <a:buChar char="•"/>
                      </a:pPr>
                      <a:r>
                        <a:rPr lang="en-US" sz="1600" dirty="0" smtClean="0"/>
                        <a:t>Location via coordinate or simple place name</a:t>
                      </a:r>
                      <a:endParaRPr lang="en-US" sz="1600" dirty="0"/>
                    </a:p>
                  </a:txBody>
                  <a:tcPr/>
                </a:tc>
                <a:tc>
                  <a:txBody>
                    <a:bodyPr/>
                    <a:lstStyle/>
                    <a:p>
                      <a:pPr marL="137160" indent="-137160">
                        <a:buFont typeface="Arial"/>
                        <a:buChar char="•"/>
                      </a:pPr>
                      <a:r>
                        <a:rPr lang="en-US" sz="1600" dirty="0" smtClean="0"/>
                        <a:t>Abstract/keywords*</a:t>
                      </a:r>
                    </a:p>
                    <a:p>
                      <a:pPr marL="137160" indent="-137160">
                        <a:buFont typeface="Arial"/>
                        <a:buChar char="•"/>
                      </a:pPr>
                      <a:r>
                        <a:rPr lang="en-US" sz="1600" dirty="0" smtClean="0"/>
                        <a:t>Location via complex/unusual place name</a:t>
                      </a:r>
                    </a:p>
                    <a:p>
                      <a:pPr marL="137160" indent="-137160">
                        <a:buFont typeface="Arial"/>
                        <a:buChar char="•"/>
                      </a:pPr>
                      <a:r>
                        <a:rPr lang="en-US" sz="1600" dirty="0" smtClean="0"/>
                        <a:t>Location quality metadata</a:t>
                      </a:r>
                      <a:endParaRPr lang="en-US" sz="1600" dirty="0"/>
                    </a:p>
                  </a:txBody>
                  <a:tcPr/>
                </a:tc>
              </a:tr>
              <a:tr h="370840">
                <a:tc>
                  <a:txBody>
                    <a:bodyPr/>
                    <a:lstStyle/>
                    <a:p>
                      <a:r>
                        <a:rPr lang="en-US" dirty="0" smtClean="0"/>
                        <a:t>Batch upload of XML files</a:t>
                      </a:r>
                      <a:endParaRPr lang="en-US" dirty="0"/>
                    </a:p>
                  </a:txBody>
                  <a:tcPr/>
                </a:tc>
                <a:tc>
                  <a:txBody>
                    <a:bodyPr/>
                    <a:lstStyle/>
                    <a:p>
                      <a:pPr marL="137160" indent="-137160">
                        <a:buFont typeface="Arial"/>
                        <a:buChar char="•"/>
                      </a:pPr>
                      <a:r>
                        <a:rPr lang="en-US" sz="1600" dirty="0" smtClean="0"/>
                        <a:t>Citation</a:t>
                      </a:r>
                    </a:p>
                    <a:p>
                      <a:pPr marL="137160" indent="-137160">
                        <a:buFont typeface="Arial"/>
                        <a:buChar char="•"/>
                      </a:pPr>
                      <a:r>
                        <a:rPr lang="en-US" sz="1600" dirty="0" smtClean="0"/>
                        <a:t>Abstract/keywords</a:t>
                      </a:r>
                    </a:p>
                    <a:p>
                      <a:pPr marL="137160" indent="-137160">
                        <a:buFont typeface="Arial"/>
                        <a:buChar char="•"/>
                      </a:pPr>
                      <a:r>
                        <a:rPr lang="en-US" sz="1600" dirty="0" smtClean="0"/>
                        <a:t>Locations</a:t>
                      </a:r>
                      <a:r>
                        <a:rPr lang="en-US" sz="1600" baseline="0" dirty="0" smtClean="0"/>
                        <a:t> via coordinates</a:t>
                      </a:r>
                    </a:p>
                    <a:p>
                      <a:pPr marL="137160" indent="-137160">
                        <a:buFont typeface="Arial"/>
                        <a:buChar char="•"/>
                      </a:pPr>
                      <a:r>
                        <a:rPr lang="en-US" sz="1600" baseline="0" dirty="0" smtClean="0"/>
                        <a:t>Some location quality metadata</a:t>
                      </a:r>
                      <a:endParaRPr lang="en-US" sz="1600" dirty="0"/>
                    </a:p>
                  </a:txBody>
                  <a:tcPr/>
                </a:tc>
                <a:tc>
                  <a:txBody>
                    <a:bodyPr/>
                    <a:lstStyle/>
                    <a:p>
                      <a:pPr marL="137160" indent="-137160">
                        <a:buFont typeface="Arial"/>
                        <a:buChar char="•"/>
                      </a:pPr>
                      <a:r>
                        <a:rPr lang="en-US" sz="1600" dirty="0" smtClean="0"/>
                        <a:t>Location via simple</a:t>
                      </a:r>
                      <a:r>
                        <a:rPr lang="en-US" sz="1600" baseline="0" dirty="0" smtClean="0"/>
                        <a:t> place names</a:t>
                      </a:r>
                    </a:p>
                    <a:p>
                      <a:pPr marL="137160" indent="-137160">
                        <a:buFont typeface="Arial"/>
                        <a:buChar char="•"/>
                      </a:pPr>
                      <a:r>
                        <a:rPr lang="en-US" sz="1600" baseline="0" dirty="0" smtClean="0"/>
                        <a:t>Review/verification of automated locations</a:t>
                      </a:r>
                      <a:endParaRPr lang="en-US" sz="1600" dirty="0"/>
                    </a:p>
                  </a:txBody>
                  <a:tcPr/>
                </a:tc>
                <a:tc>
                  <a:txBody>
                    <a:bodyPr/>
                    <a:lstStyle/>
                    <a:p>
                      <a:pPr marL="137160" indent="-137160">
                        <a:buFont typeface="Arial"/>
                        <a:buChar char="•"/>
                      </a:pPr>
                      <a:r>
                        <a:rPr lang="en-US" sz="1600" dirty="0" smtClean="0"/>
                        <a:t>Location via complex/unusual place name</a:t>
                      </a:r>
                    </a:p>
                    <a:p>
                      <a:pPr marL="137160" indent="-137160">
                        <a:buFont typeface="Arial"/>
                        <a:buChar char="•"/>
                      </a:pPr>
                      <a:r>
                        <a:rPr lang="en-US" sz="1600" dirty="0" smtClean="0"/>
                        <a:t>Remaining</a:t>
                      </a:r>
                      <a:r>
                        <a:rPr lang="en-US" sz="1600" baseline="0" dirty="0" smtClean="0"/>
                        <a:t> l</a:t>
                      </a:r>
                      <a:r>
                        <a:rPr lang="en-US" sz="1600" dirty="0" smtClean="0"/>
                        <a:t>ocation quality metadata</a:t>
                      </a:r>
                    </a:p>
                    <a:p>
                      <a:pPr marL="137160" indent="-137160">
                        <a:buFont typeface="Arial"/>
                        <a:buChar char="•"/>
                      </a:pPr>
                      <a:endParaRPr lang="en-US" sz="1600" dirty="0"/>
                    </a:p>
                  </a:txBody>
                  <a:tcPr/>
                </a:tc>
              </a:tr>
              <a:tr h="370840">
                <a:tc>
                  <a:txBody>
                    <a:bodyPr/>
                    <a:lstStyle/>
                    <a:p>
                      <a:r>
                        <a:rPr lang="en-US" dirty="0" smtClean="0"/>
                        <a:t>“Offline” creation (via</a:t>
                      </a:r>
                      <a:r>
                        <a:rPr lang="en-US" baseline="0" dirty="0" smtClean="0"/>
                        <a:t> spreadsheet) and CSV upload</a:t>
                      </a:r>
                      <a:endParaRPr lang="en-US" dirty="0"/>
                    </a:p>
                  </a:txBody>
                  <a:tcPr/>
                </a:tc>
                <a:tc gridSpan="3">
                  <a:txBody>
                    <a:bodyPr/>
                    <a:lstStyle/>
                    <a:p>
                      <a:pPr marL="0" indent="0">
                        <a:buFont typeface="Arial"/>
                        <a:buNone/>
                      </a:pPr>
                      <a:r>
                        <a:rPr lang="en-US" sz="1600" i="1" dirty="0" smtClean="0"/>
                        <a:t>Depends on source of records</a:t>
                      </a:r>
                      <a:r>
                        <a:rPr lang="en-US" sz="1600" i="1" baseline="0" dirty="0" smtClean="0"/>
                        <a:t> – can be entirely automated or completely manual process. Structuring of CSV files generally semi-automated process.</a:t>
                      </a:r>
                      <a:endParaRPr lang="en-US" sz="1600" i="1" dirty="0"/>
                    </a:p>
                  </a:txBody>
                  <a:tcPr/>
                </a:tc>
                <a:tc hMerge="1">
                  <a:txBody>
                    <a:bodyPr/>
                    <a:lstStyle/>
                    <a:p>
                      <a:pPr marL="137160" indent="-137160">
                        <a:buFont typeface="Arial"/>
                        <a:buChar char="•"/>
                      </a:pPr>
                      <a:endParaRPr lang="en-US" sz="1600" dirty="0"/>
                    </a:p>
                  </a:txBody>
                  <a:tcPr/>
                </a:tc>
                <a:tc hMerge="1">
                  <a:txBody>
                    <a:bodyPr/>
                    <a:lstStyle/>
                    <a:p>
                      <a:pPr marL="137160" indent="-137160">
                        <a:buFont typeface="Arial"/>
                        <a:buChar char="•"/>
                      </a:pPr>
                      <a:endParaRPr lang="en-US" sz="1600" dirty="0"/>
                    </a:p>
                  </a:txBody>
                  <a:tcPr/>
                </a:tc>
              </a:tr>
            </a:tbl>
          </a:graphicData>
        </a:graphic>
      </p:graphicFrame>
    </p:spTree>
    <p:extLst>
      <p:ext uri="{BB962C8B-B14F-4D97-AF65-F5344CB8AC3E}">
        <p14:creationId xmlns:p14="http://schemas.microsoft.com/office/powerpoint/2010/main" val="3989246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11864" y="0"/>
            <a:ext cx="5432136" cy="6858000"/>
          </a:xfrm>
          <a:prstGeom prst="rect">
            <a:avLst/>
          </a:prstGeom>
        </p:spPr>
      </p:pic>
      <p:sp>
        <p:nvSpPr>
          <p:cNvPr id="7" name="Line Callout 1 (No Border) 6"/>
          <p:cNvSpPr/>
          <p:nvPr/>
        </p:nvSpPr>
        <p:spPr>
          <a:xfrm>
            <a:off x="1298864" y="227263"/>
            <a:ext cx="2015958" cy="421106"/>
          </a:xfrm>
          <a:prstGeom prst="callout1">
            <a:avLst>
              <a:gd name="adj1" fmla="val 49394"/>
              <a:gd name="adj2" fmla="val 101156"/>
              <a:gd name="adj3" fmla="val 73792"/>
              <a:gd name="adj4" fmla="val 123711"/>
            </a:avLst>
          </a:prstGeom>
          <a:no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100" dirty="0" smtClean="0">
                <a:solidFill>
                  <a:schemeClr val="tx1"/>
                </a:solidFill>
              </a:rPr>
              <a:t>Citation information is captured automatically from the DOI number via </a:t>
            </a:r>
            <a:r>
              <a:rPr lang="en-US" sz="1100" dirty="0" err="1" smtClean="0">
                <a:solidFill>
                  <a:schemeClr val="tx1"/>
                </a:solidFill>
              </a:rPr>
              <a:t>crossref.org</a:t>
            </a:r>
            <a:endParaRPr lang="en-US" sz="1100" dirty="0">
              <a:solidFill>
                <a:schemeClr val="tx1"/>
              </a:solidFill>
            </a:endParaRPr>
          </a:p>
        </p:txBody>
      </p:sp>
      <p:sp>
        <p:nvSpPr>
          <p:cNvPr id="9" name="Left Brace 8"/>
          <p:cNvSpPr/>
          <p:nvPr/>
        </p:nvSpPr>
        <p:spPr>
          <a:xfrm>
            <a:off x="3468559" y="842211"/>
            <a:ext cx="147053" cy="1036052"/>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656976" y="996344"/>
            <a:ext cx="2811583" cy="861774"/>
          </a:xfrm>
          <a:prstGeom prst="rect">
            <a:avLst/>
          </a:prstGeom>
          <a:noFill/>
        </p:spPr>
        <p:txBody>
          <a:bodyPr wrap="square" rtlCol="0">
            <a:spAutoFit/>
          </a:bodyPr>
          <a:lstStyle/>
          <a:p>
            <a:r>
              <a:rPr lang="en-US" sz="1000" dirty="0" smtClean="0"/>
              <a:t>Presently most abstracts/keywords need to be manually input (copy/paste). </a:t>
            </a:r>
            <a:r>
              <a:rPr lang="en-US" sz="1000" dirty="0" err="1" smtClean="0"/>
              <a:t>JournalMap</a:t>
            </a:r>
            <a:r>
              <a:rPr lang="en-US" sz="1000" dirty="0" smtClean="0"/>
              <a:t> can auto-populate these fields through </a:t>
            </a:r>
            <a:r>
              <a:rPr lang="en-US" sz="1000" dirty="0" err="1" smtClean="0"/>
              <a:t>Mendeley.com</a:t>
            </a:r>
            <a:r>
              <a:rPr lang="en-US" sz="1000" dirty="0" smtClean="0"/>
              <a:t> if articles are present, but we are looking for additional sources to do this automatically.</a:t>
            </a:r>
            <a:endParaRPr lang="en-US" sz="1000" dirty="0"/>
          </a:p>
        </p:txBody>
      </p:sp>
      <p:sp>
        <p:nvSpPr>
          <p:cNvPr id="11" name="Line Callout 1 (No Border) 10"/>
          <p:cNvSpPr/>
          <p:nvPr/>
        </p:nvSpPr>
        <p:spPr>
          <a:xfrm>
            <a:off x="1362973" y="1962147"/>
            <a:ext cx="2015958" cy="421106"/>
          </a:xfrm>
          <a:prstGeom prst="callout1">
            <a:avLst>
              <a:gd name="adj1" fmla="val 49394"/>
              <a:gd name="adj2" fmla="val 101156"/>
              <a:gd name="adj3" fmla="val 39922"/>
              <a:gd name="adj4" fmla="val 122027"/>
            </a:avLst>
          </a:prstGeom>
          <a:no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100" dirty="0" smtClean="0">
                <a:solidFill>
                  <a:schemeClr val="tx1"/>
                </a:solidFill>
              </a:rPr>
              <a:t>URL can be used as primary key field if no DOI is available</a:t>
            </a:r>
            <a:endParaRPr lang="en-US" sz="1100" dirty="0">
              <a:solidFill>
                <a:schemeClr val="tx1"/>
              </a:solidFill>
            </a:endParaRPr>
          </a:p>
        </p:txBody>
      </p:sp>
      <p:sp>
        <p:nvSpPr>
          <p:cNvPr id="12" name="Line Callout 1 (No Border) 11"/>
          <p:cNvSpPr/>
          <p:nvPr/>
        </p:nvSpPr>
        <p:spPr>
          <a:xfrm>
            <a:off x="721085" y="3686568"/>
            <a:ext cx="2657846" cy="421106"/>
          </a:xfrm>
          <a:prstGeom prst="callout1">
            <a:avLst>
              <a:gd name="adj1" fmla="val 49394"/>
              <a:gd name="adj2" fmla="val 101156"/>
              <a:gd name="adj3" fmla="val 138306"/>
              <a:gd name="adj4" fmla="val 117193"/>
            </a:avLst>
          </a:prstGeom>
          <a:no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100" dirty="0" smtClean="0">
                <a:solidFill>
                  <a:schemeClr val="tx1"/>
                </a:solidFill>
              </a:rPr>
              <a:t>Study area description as reported in the article is copied into this field. </a:t>
            </a:r>
            <a:r>
              <a:rPr lang="en-US" sz="1100" dirty="0" err="1" smtClean="0">
                <a:solidFill>
                  <a:schemeClr val="tx1"/>
                </a:solidFill>
              </a:rPr>
              <a:t>JournalMap</a:t>
            </a:r>
            <a:r>
              <a:rPr lang="en-US" sz="1100" dirty="0" smtClean="0">
                <a:solidFill>
                  <a:schemeClr val="tx1"/>
                </a:solidFill>
              </a:rPr>
              <a:t> supports basic place-name recognition and mapping for this field (improvements in development).</a:t>
            </a:r>
            <a:endParaRPr lang="en-US" sz="1100" dirty="0">
              <a:solidFill>
                <a:schemeClr val="tx1"/>
              </a:solidFill>
            </a:endParaRPr>
          </a:p>
        </p:txBody>
      </p:sp>
      <p:sp>
        <p:nvSpPr>
          <p:cNvPr id="13" name="Line Callout 1 (No Border) 12"/>
          <p:cNvSpPr/>
          <p:nvPr/>
        </p:nvSpPr>
        <p:spPr>
          <a:xfrm>
            <a:off x="721084" y="4556608"/>
            <a:ext cx="2593737" cy="421106"/>
          </a:xfrm>
          <a:prstGeom prst="callout1">
            <a:avLst>
              <a:gd name="adj1" fmla="val 49394"/>
              <a:gd name="adj2" fmla="val 101156"/>
              <a:gd name="adj3" fmla="val 56051"/>
              <a:gd name="adj4" fmla="val 118624"/>
            </a:avLst>
          </a:prstGeom>
          <a:no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100" dirty="0" smtClean="0">
                <a:solidFill>
                  <a:schemeClr val="tx1"/>
                </a:solidFill>
              </a:rPr>
              <a:t>Coordinate values as reported in the study copied here. </a:t>
            </a:r>
            <a:r>
              <a:rPr lang="en-US" sz="1100" dirty="0" err="1" smtClean="0">
                <a:solidFill>
                  <a:schemeClr val="tx1"/>
                </a:solidFill>
              </a:rPr>
              <a:t>JournalMap</a:t>
            </a:r>
            <a:r>
              <a:rPr lang="en-US" sz="1100" dirty="0" smtClean="0">
                <a:solidFill>
                  <a:schemeClr val="tx1"/>
                </a:solidFill>
              </a:rPr>
              <a:t> parses this field to determine latitude/longitude values.</a:t>
            </a:r>
            <a:endParaRPr lang="en-US" sz="1100" dirty="0">
              <a:solidFill>
                <a:schemeClr val="tx1"/>
              </a:solidFill>
            </a:endParaRPr>
          </a:p>
        </p:txBody>
      </p:sp>
      <p:sp>
        <p:nvSpPr>
          <p:cNvPr id="14" name="Line Callout 1 (No Border) 13"/>
          <p:cNvSpPr/>
          <p:nvPr/>
        </p:nvSpPr>
        <p:spPr>
          <a:xfrm>
            <a:off x="1298864" y="2838295"/>
            <a:ext cx="2015958" cy="421106"/>
          </a:xfrm>
          <a:prstGeom prst="callout1">
            <a:avLst>
              <a:gd name="adj1" fmla="val 49394"/>
              <a:gd name="adj2" fmla="val 101156"/>
              <a:gd name="adj3" fmla="val 220561"/>
              <a:gd name="adj4" fmla="val 125395"/>
            </a:avLst>
          </a:prstGeom>
          <a:no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100" dirty="0" smtClean="0">
                <a:solidFill>
                  <a:schemeClr val="tx1"/>
                </a:solidFill>
              </a:rPr>
              <a:t>Study location can also be manually mapped by placing a marker on the map.</a:t>
            </a:r>
            <a:endParaRPr lang="en-US" sz="1100" dirty="0">
              <a:solidFill>
                <a:schemeClr val="tx1"/>
              </a:solidFill>
            </a:endParaRPr>
          </a:p>
        </p:txBody>
      </p:sp>
      <p:sp>
        <p:nvSpPr>
          <p:cNvPr id="15" name="Left Brace 14"/>
          <p:cNvSpPr/>
          <p:nvPr/>
        </p:nvSpPr>
        <p:spPr>
          <a:xfrm>
            <a:off x="3590659" y="5117221"/>
            <a:ext cx="147053" cy="1402888"/>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2497492" y="5599223"/>
            <a:ext cx="1118120" cy="415498"/>
          </a:xfrm>
          <a:prstGeom prst="rect">
            <a:avLst/>
          </a:prstGeom>
          <a:noFill/>
        </p:spPr>
        <p:txBody>
          <a:bodyPr wrap="square" rtlCol="0">
            <a:spAutoFit/>
          </a:bodyPr>
          <a:lstStyle/>
          <a:p>
            <a:r>
              <a:rPr lang="en-US" sz="1050" dirty="0" smtClean="0"/>
              <a:t>Location quality metadata fields.</a:t>
            </a:r>
            <a:endParaRPr lang="en-US" sz="1050" dirty="0"/>
          </a:p>
        </p:txBody>
      </p:sp>
      <p:sp>
        <p:nvSpPr>
          <p:cNvPr id="18" name="Line Callout 1 (No Border) 17"/>
          <p:cNvSpPr/>
          <p:nvPr/>
        </p:nvSpPr>
        <p:spPr>
          <a:xfrm>
            <a:off x="1298864" y="6261345"/>
            <a:ext cx="1733696" cy="421106"/>
          </a:xfrm>
          <a:prstGeom prst="callout1">
            <a:avLst>
              <a:gd name="adj1" fmla="val 49394"/>
              <a:gd name="adj2" fmla="val 101156"/>
              <a:gd name="adj3" fmla="val 106049"/>
              <a:gd name="adj4" fmla="val 142906"/>
            </a:avLst>
          </a:prstGeom>
          <a:no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100" dirty="0" smtClean="0">
                <a:solidFill>
                  <a:schemeClr val="tx1"/>
                </a:solidFill>
              </a:rPr>
              <a:t>Additional locations for an article can be added.</a:t>
            </a:r>
            <a:endParaRPr lang="en-US" sz="1100" dirty="0">
              <a:solidFill>
                <a:schemeClr val="tx1"/>
              </a:solidFill>
            </a:endParaRPr>
          </a:p>
        </p:txBody>
      </p:sp>
      <p:sp>
        <p:nvSpPr>
          <p:cNvPr id="19" name="Left Brace 18"/>
          <p:cNvSpPr/>
          <p:nvPr/>
        </p:nvSpPr>
        <p:spPr>
          <a:xfrm rot="16200000">
            <a:off x="7286932" y="4293833"/>
            <a:ext cx="262081" cy="2872862"/>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rgbClr val="000000"/>
                </a:solidFill>
              </a:ln>
            </a:endParaRPr>
          </a:p>
        </p:txBody>
      </p:sp>
      <p:sp>
        <p:nvSpPr>
          <p:cNvPr id="20" name="TextBox 19"/>
          <p:cNvSpPr txBox="1"/>
          <p:nvPr/>
        </p:nvSpPr>
        <p:spPr>
          <a:xfrm>
            <a:off x="6368686" y="5845847"/>
            <a:ext cx="2485717" cy="577081"/>
          </a:xfrm>
          <a:prstGeom prst="rect">
            <a:avLst/>
          </a:prstGeom>
          <a:noFill/>
        </p:spPr>
        <p:txBody>
          <a:bodyPr wrap="square" rtlCol="0">
            <a:spAutoFit/>
          </a:bodyPr>
          <a:lstStyle/>
          <a:p>
            <a:r>
              <a:rPr lang="en-US" sz="1050" dirty="0" smtClean="0"/>
              <a:t>Query/filter field values are automatically determined for each article based on its mapped locations.</a:t>
            </a:r>
            <a:endParaRPr lang="en-US" sz="1050" dirty="0"/>
          </a:p>
        </p:txBody>
      </p:sp>
      <p:sp>
        <p:nvSpPr>
          <p:cNvPr id="21" name="TextBox 20"/>
          <p:cNvSpPr txBox="1"/>
          <p:nvPr/>
        </p:nvSpPr>
        <p:spPr>
          <a:xfrm rot="16200000">
            <a:off x="-2906762" y="3097093"/>
            <a:ext cx="6468964" cy="523220"/>
          </a:xfrm>
          <a:prstGeom prst="rect">
            <a:avLst/>
          </a:prstGeom>
          <a:noFill/>
        </p:spPr>
        <p:txBody>
          <a:bodyPr wrap="none" rtlCol="0">
            <a:spAutoFit/>
          </a:bodyPr>
          <a:lstStyle/>
          <a:p>
            <a:r>
              <a:rPr lang="en-US" sz="2800" dirty="0" err="1" smtClean="0"/>
              <a:t>JournalMap</a:t>
            </a:r>
            <a:r>
              <a:rPr lang="en-US" sz="2800" dirty="0" smtClean="0"/>
              <a:t> Single Article Submission Form</a:t>
            </a:r>
            <a:endParaRPr lang="en-US" sz="2800" dirty="0"/>
          </a:p>
        </p:txBody>
      </p:sp>
    </p:spTree>
    <p:extLst>
      <p:ext uri="{BB962C8B-B14F-4D97-AF65-F5344CB8AC3E}">
        <p14:creationId xmlns:p14="http://schemas.microsoft.com/office/powerpoint/2010/main" val="991792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8790" y="1212587"/>
            <a:ext cx="7132052" cy="5565201"/>
          </a:xfrm>
          <a:prstGeom prst="rect">
            <a:avLst/>
          </a:prstGeom>
        </p:spPr>
      </p:pic>
      <p:sp>
        <p:nvSpPr>
          <p:cNvPr id="3" name="TextBox 2"/>
          <p:cNvSpPr txBox="1"/>
          <p:nvPr/>
        </p:nvSpPr>
        <p:spPr>
          <a:xfrm>
            <a:off x="1858211" y="274054"/>
            <a:ext cx="5009304" cy="584776"/>
          </a:xfrm>
          <a:prstGeom prst="rect">
            <a:avLst/>
          </a:prstGeom>
          <a:noFill/>
        </p:spPr>
        <p:txBody>
          <a:bodyPr wrap="none" rtlCol="0">
            <a:spAutoFit/>
          </a:bodyPr>
          <a:lstStyle/>
          <a:p>
            <a:r>
              <a:rPr lang="en-US" sz="3200" dirty="0" err="1" smtClean="0"/>
              <a:t>JournalMap</a:t>
            </a:r>
            <a:r>
              <a:rPr lang="en-US" sz="3200" dirty="0" smtClean="0"/>
              <a:t> batch data entry</a:t>
            </a:r>
            <a:endParaRPr lang="en-US" sz="3200" dirty="0"/>
          </a:p>
        </p:txBody>
      </p:sp>
    </p:spTree>
    <p:extLst>
      <p:ext uri="{BB962C8B-B14F-4D97-AF65-F5344CB8AC3E}">
        <p14:creationId xmlns:p14="http://schemas.microsoft.com/office/powerpoint/2010/main" val="2546793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2047075" y="5230114"/>
            <a:ext cx="2743200" cy="1219204"/>
            <a:chOff x="2047075" y="5230114"/>
            <a:chExt cx="2743200" cy="1219204"/>
          </a:xfrm>
        </p:grpSpPr>
        <p:sp>
          <p:nvSpPr>
            <p:cNvPr id="13" name="Rounded Rectangle 12"/>
            <p:cNvSpPr/>
            <p:nvPr/>
          </p:nvSpPr>
          <p:spPr>
            <a:xfrm>
              <a:off x="2047075" y="5230114"/>
              <a:ext cx="2743200" cy="12192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ounded Rectangle 13"/>
            <p:cNvSpPr/>
            <p:nvPr/>
          </p:nvSpPr>
          <p:spPr>
            <a:xfrm>
              <a:off x="2708691" y="5382518"/>
              <a:ext cx="914400"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Specific location</a:t>
              </a:r>
              <a:endParaRPr lang="en-US" sz="1400" dirty="0"/>
            </a:p>
          </p:txBody>
        </p:sp>
        <p:sp>
          <p:nvSpPr>
            <p:cNvPr id="22" name="Round Same Side Corner Rectangle 21"/>
            <p:cNvSpPr/>
            <p:nvPr/>
          </p:nvSpPr>
          <p:spPr>
            <a:xfrm rot="16200000">
              <a:off x="1709336" y="5567853"/>
              <a:ext cx="1219204" cy="543725"/>
            </a:xfrm>
            <a:prstGeom prst="round2Same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lIns="27432" rIns="27432" rtlCol="0" anchor="ctr"/>
            <a:lstStyle/>
            <a:p>
              <a:pPr algn="ctr">
                <a:lnSpc>
                  <a:spcPct val="85000"/>
                </a:lnSpc>
              </a:pPr>
              <a:r>
                <a:rPr lang="en-US" sz="1500" b="1" dirty="0" smtClean="0"/>
                <a:t>Geo-semantic</a:t>
              </a:r>
              <a:r>
                <a:rPr lang="en-US" sz="1600" b="1" dirty="0" smtClean="0"/>
                <a:t> </a:t>
              </a:r>
              <a:r>
                <a:rPr lang="en-US" sz="1600" b="1" dirty="0"/>
                <a:t>s</a:t>
              </a:r>
              <a:r>
                <a:rPr lang="en-US" sz="1600" b="1" dirty="0" smtClean="0"/>
                <a:t>earch</a:t>
              </a:r>
              <a:endParaRPr lang="en-US" sz="1600" b="1" dirty="0"/>
            </a:p>
          </p:txBody>
        </p:sp>
      </p:grpSp>
      <p:sp>
        <p:nvSpPr>
          <p:cNvPr id="2" name="Title 1"/>
          <p:cNvSpPr>
            <a:spLocks noGrp="1"/>
          </p:cNvSpPr>
          <p:nvPr>
            <p:ph type="title"/>
          </p:nvPr>
        </p:nvSpPr>
        <p:spPr>
          <a:xfrm>
            <a:off x="520701" y="285665"/>
            <a:ext cx="4737099" cy="1143000"/>
          </a:xfrm>
        </p:spPr>
        <p:txBody>
          <a:bodyPr>
            <a:noAutofit/>
          </a:bodyPr>
          <a:lstStyle/>
          <a:p>
            <a:r>
              <a:rPr lang="en-US" sz="4000" dirty="0" smtClean="0"/>
              <a:t>Geographic-based literature searching</a:t>
            </a:r>
            <a:endParaRPr lang="en-US" sz="4000" dirty="0"/>
          </a:p>
        </p:txBody>
      </p:sp>
      <p:sp>
        <p:nvSpPr>
          <p:cNvPr id="5" name="Oval 4"/>
          <p:cNvSpPr/>
          <p:nvPr/>
        </p:nvSpPr>
        <p:spPr>
          <a:xfrm>
            <a:off x="3733801" y="2606308"/>
            <a:ext cx="4800600" cy="2819400"/>
          </a:xfrm>
          <a:prstGeom prst="ellipse">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 name="Oval 5"/>
          <p:cNvSpPr/>
          <p:nvPr/>
        </p:nvSpPr>
        <p:spPr>
          <a:xfrm>
            <a:off x="4267201" y="3520708"/>
            <a:ext cx="990600" cy="914400"/>
          </a:xfrm>
          <a:prstGeom prst="ellipse">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100" b="1" dirty="0" smtClean="0"/>
              <a:t>Relevant </a:t>
            </a:r>
            <a:br>
              <a:rPr lang="en-US" sz="1100" b="1" dirty="0" smtClean="0"/>
            </a:br>
            <a:r>
              <a:rPr lang="en-US" sz="1100" b="1" dirty="0" smtClean="0"/>
              <a:t>to location</a:t>
            </a:r>
          </a:p>
        </p:txBody>
      </p:sp>
      <p:sp>
        <p:nvSpPr>
          <p:cNvPr id="7" name="Oval 6"/>
          <p:cNvSpPr/>
          <p:nvPr/>
        </p:nvSpPr>
        <p:spPr>
          <a:xfrm>
            <a:off x="6019801" y="3215908"/>
            <a:ext cx="1790700" cy="1752600"/>
          </a:xfrm>
          <a:prstGeom prst="ellipse">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smtClean="0"/>
              <a:t>Relevant by similar ecological context</a:t>
            </a:r>
          </a:p>
        </p:txBody>
      </p:sp>
      <p:sp>
        <p:nvSpPr>
          <p:cNvPr id="8" name="TextBox 7"/>
          <p:cNvSpPr txBox="1"/>
          <p:nvPr/>
        </p:nvSpPr>
        <p:spPr>
          <a:xfrm>
            <a:off x="5183144" y="2801154"/>
            <a:ext cx="1751057" cy="338554"/>
          </a:xfrm>
          <a:prstGeom prst="rect">
            <a:avLst/>
          </a:prstGeom>
          <a:noFill/>
        </p:spPr>
        <p:txBody>
          <a:bodyPr wrap="none" rtlCol="0">
            <a:spAutoFit/>
          </a:bodyPr>
          <a:lstStyle/>
          <a:p>
            <a:r>
              <a:rPr lang="en-US" sz="1600" b="1" dirty="0" smtClean="0"/>
              <a:t>Relevant to theme</a:t>
            </a:r>
            <a:endParaRPr lang="en-US" sz="1600" b="1" dirty="0"/>
          </a:p>
        </p:txBody>
      </p:sp>
      <p:sp>
        <p:nvSpPr>
          <p:cNvPr id="11" name="Rounded Rectangle 10"/>
          <p:cNvSpPr/>
          <p:nvPr/>
        </p:nvSpPr>
        <p:spPr>
          <a:xfrm>
            <a:off x="642938" y="3662928"/>
            <a:ext cx="2252662" cy="1219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Question: </a:t>
            </a:r>
            <a:r>
              <a:rPr lang="en-US" dirty="0" smtClean="0">
                <a:solidFill>
                  <a:schemeClr val="tx1"/>
                </a:solidFill>
              </a:rPr>
              <a:t/>
            </a:r>
            <a:br>
              <a:rPr lang="en-US" dirty="0" smtClean="0">
                <a:solidFill>
                  <a:schemeClr val="tx1"/>
                </a:solidFill>
              </a:rPr>
            </a:br>
            <a:r>
              <a:rPr lang="en-US" dirty="0" smtClean="0">
                <a:solidFill>
                  <a:schemeClr val="tx1"/>
                </a:solidFill>
              </a:rPr>
              <a:t>e.g., soil erosion in North American Southwest</a:t>
            </a:r>
            <a:endParaRPr lang="en-US" dirty="0">
              <a:solidFill>
                <a:schemeClr val="tx1"/>
              </a:solidFill>
            </a:endParaRPr>
          </a:p>
        </p:txBody>
      </p:sp>
      <p:cxnSp>
        <p:nvCxnSpPr>
          <p:cNvPr id="17" name="Straight Arrow Connector 16"/>
          <p:cNvCxnSpPr>
            <a:stCxn id="14" idx="0"/>
            <a:endCxn id="6" idx="3"/>
          </p:cNvCxnSpPr>
          <p:nvPr/>
        </p:nvCxnSpPr>
        <p:spPr>
          <a:xfrm flipV="1">
            <a:off x="3165891" y="4301197"/>
            <a:ext cx="1246380" cy="1081321"/>
          </a:xfrm>
          <a:prstGeom prst="straightConnector1">
            <a:avLst/>
          </a:prstGeom>
          <a:ln w="762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0"/>
          </p:cNvCxnSpPr>
          <p:nvPr/>
        </p:nvCxnSpPr>
        <p:spPr>
          <a:xfrm flipV="1">
            <a:off x="4229101" y="4435108"/>
            <a:ext cx="1905000" cy="947410"/>
          </a:xfrm>
          <a:prstGeom prst="straightConnector1">
            <a:avLst/>
          </a:prstGeom>
          <a:ln w="762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3"/>
          </p:cNvCxnSpPr>
          <p:nvPr/>
        </p:nvCxnSpPr>
        <p:spPr>
          <a:xfrm>
            <a:off x="3581399" y="2837224"/>
            <a:ext cx="685802" cy="302484"/>
          </a:xfrm>
          <a:prstGeom prst="straightConnector1">
            <a:avLst/>
          </a:prstGeom>
          <a:ln w="762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Arc 19"/>
          <p:cNvSpPr/>
          <p:nvPr/>
        </p:nvSpPr>
        <p:spPr>
          <a:xfrm rot="4508652">
            <a:off x="2272145" y="3189224"/>
            <a:ext cx="914399" cy="947410"/>
          </a:xfrm>
          <a:prstGeom prst="arc">
            <a:avLst/>
          </a:prstGeom>
          <a:ln w="76200">
            <a:solidFill>
              <a:schemeClr val="tx1">
                <a:lumMod val="65000"/>
                <a:lumOff val="3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p:cNvSpPr/>
          <p:nvPr/>
        </p:nvSpPr>
        <p:spPr>
          <a:xfrm rot="17091348" flipV="1">
            <a:off x="2251492" y="4497843"/>
            <a:ext cx="914399" cy="947410"/>
          </a:xfrm>
          <a:prstGeom prst="arc">
            <a:avLst/>
          </a:prstGeom>
          <a:ln w="76200">
            <a:solidFill>
              <a:schemeClr val="tx1">
                <a:lumMod val="65000"/>
                <a:lumOff val="3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p:cNvSpPr/>
          <p:nvPr/>
        </p:nvSpPr>
        <p:spPr>
          <a:xfrm>
            <a:off x="3733801" y="5382518"/>
            <a:ext cx="990599" cy="914400"/>
          </a:xfrm>
          <a:prstGeom prst="roundRect">
            <a:avLst/>
          </a:prstGeom>
        </p:spPr>
        <p:style>
          <a:lnRef idx="2">
            <a:schemeClr val="dk1"/>
          </a:lnRef>
          <a:fillRef idx="1">
            <a:schemeClr val="lt1"/>
          </a:fillRef>
          <a:effectRef idx="0">
            <a:schemeClr val="dk1"/>
          </a:effectRef>
          <a:fontRef idx="minor">
            <a:schemeClr val="dk1"/>
          </a:fontRef>
        </p:style>
        <p:txBody>
          <a:bodyPr lIns="27432" rIns="27432" rtlCol="0" anchor="ctr"/>
          <a:lstStyle/>
          <a:p>
            <a:pPr algn="ctr"/>
            <a:r>
              <a:rPr lang="en-US" sz="1400" dirty="0" smtClean="0"/>
              <a:t>Ecologically similar </a:t>
            </a:r>
            <a:r>
              <a:rPr lang="en-US" sz="1400" dirty="0"/>
              <a:t>a</a:t>
            </a:r>
            <a:r>
              <a:rPr lang="en-US" sz="1400" dirty="0" smtClean="0"/>
              <a:t>reas</a:t>
            </a:r>
            <a:endParaRPr lang="en-US" sz="1400" dirty="0"/>
          </a:p>
        </p:txBody>
      </p:sp>
      <p:grpSp>
        <p:nvGrpSpPr>
          <p:cNvPr id="24" name="Group 23"/>
          <p:cNvGrpSpPr/>
          <p:nvPr/>
        </p:nvGrpSpPr>
        <p:grpSpPr>
          <a:xfrm>
            <a:off x="1905000" y="2273129"/>
            <a:ext cx="1676399" cy="1128188"/>
            <a:chOff x="1905000" y="1691211"/>
            <a:chExt cx="1676399" cy="1128188"/>
          </a:xfrm>
        </p:grpSpPr>
        <p:sp>
          <p:nvSpPr>
            <p:cNvPr id="12" name="Rounded Rectangle 11"/>
            <p:cNvSpPr/>
            <p:nvPr/>
          </p:nvSpPr>
          <p:spPr>
            <a:xfrm>
              <a:off x="2047074" y="1691213"/>
              <a:ext cx="1534325" cy="1128185"/>
            </a:xfrm>
            <a:prstGeom prst="roundRect">
              <a:avLst>
                <a:gd name="adj" fmla="val 98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ound Same Side Corner Rectangle 15"/>
            <p:cNvSpPr/>
            <p:nvPr/>
          </p:nvSpPr>
          <p:spPr>
            <a:xfrm rot="16200000">
              <a:off x="1564344" y="2031867"/>
              <a:ext cx="1128188" cy="446875"/>
            </a:xfrm>
            <a:prstGeom prst="round2Same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85000"/>
                </a:lnSpc>
              </a:pPr>
              <a:r>
                <a:rPr lang="en-US" sz="1600" b="1" dirty="0" smtClean="0"/>
                <a:t>Semantic search</a:t>
              </a:r>
              <a:endParaRPr lang="en-US" sz="1600" b="1" dirty="0"/>
            </a:p>
          </p:txBody>
        </p:sp>
        <p:sp>
          <p:nvSpPr>
            <p:cNvPr id="23" name="TextBox 22"/>
            <p:cNvSpPr txBox="1"/>
            <p:nvPr/>
          </p:nvSpPr>
          <p:spPr>
            <a:xfrm>
              <a:off x="2351875" y="1778977"/>
              <a:ext cx="1229523" cy="954107"/>
            </a:xfrm>
            <a:prstGeom prst="rect">
              <a:avLst/>
            </a:prstGeom>
            <a:noFill/>
          </p:spPr>
          <p:txBody>
            <a:bodyPr wrap="square" rtlCol="0">
              <a:spAutoFit/>
            </a:bodyPr>
            <a:lstStyle/>
            <a:p>
              <a:pPr marL="137160" indent="-137160">
                <a:buFont typeface="Arial" pitchFamily="34" charset="0"/>
                <a:buChar char="•"/>
              </a:pPr>
              <a:r>
                <a:rPr lang="en-US" sz="1400" dirty="0" smtClean="0"/>
                <a:t>Theme</a:t>
              </a:r>
            </a:p>
            <a:p>
              <a:pPr marL="137160" indent="-137160">
                <a:buFont typeface="Arial" pitchFamily="34" charset="0"/>
                <a:buChar char="•"/>
              </a:pPr>
              <a:r>
                <a:rPr lang="en-US" sz="1400" dirty="0" smtClean="0"/>
                <a:t>Place name</a:t>
              </a:r>
            </a:p>
            <a:p>
              <a:pPr marL="137160" indent="-137160">
                <a:buFont typeface="Arial" pitchFamily="34" charset="0"/>
                <a:buChar char="•"/>
              </a:pPr>
              <a:r>
                <a:rPr lang="en-US" sz="1400" dirty="0" smtClean="0"/>
                <a:t>General context</a:t>
              </a:r>
              <a:endParaRPr lang="en-US" sz="1400" dirty="0"/>
            </a:p>
          </p:txBody>
        </p:sp>
      </p:grpSp>
      <p:pic>
        <p:nvPicPr>
          <p:cNvPr id="25" name="Picture 24" descr="JournalMap-logo-FINAL_tranparent.ti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89837" y="185652"/>
            <a:ext cx="3154163" cy="1089419"/>
          </a:xfrm>
          <a:prstGeom prst="rect">
            <a:avLst/>
          </a:prstGeom>
        </p:spPr>
      </p:pic>
      <p:sp>
        <p:nvSpPr>
          <p:cNvPr id="26" name="TextBox 25"/>
          <p:cNvSpPr txBox="1"/>
          <p:nvPr/>
        </p:nvSpPr>
        <p:spPr>
          <a:xfrm>
            <a:off x="5581155" y="2042295"/>
            <a:ext cx="1105892" cy="461665"/>
          </a:xfrm>
          <a:prstGeom prst="rect">
            <a:avLst/>
          </a:prstGeom>
          <a:noFill/>
        </p:spPr>
        <p:txBody>
          <a:bodyPr wrap="none" rtlCol="0">
            <a:spAutoFit/>
          </a:bodyPr>
          <a:lstStyle/>
          <a:p>
            <a:r>
              <a:rPr lang="en-US" sz="2400" b="1" dirty="0" smtClean="0"/>
              <a:t>Results</a:t>
            </a:r>
            <a:endParaRPr lang="en-US" sz="2400" b="1" dirty="0"/>
          </a:p>
        </p:txBody>
      </p:sp>
    </p:spTree>
    <p:extLst>
      <p:ext uri="{BB962C8B-B14F-4D97-AF65-F5344CB8AC3E}">
        <p14:creationId xmlns:p14="http://schemas.microsoft.com/office/powerpoint/2010/main" val="18624397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1"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0200" y="0"/>
            <a:ext cx="8481896" cy="6858000"/>
          </a:xfrm>
          <a:prstGeom prst="rect">
            <a:avLst/>
          </a:prstGeom>
        </p:spPr>
      </p:pic>
    </p:spTree>
    <p:extLst>
      <p:ext uri="{BB962C8B-B14F-4D97-AF65-F5344CB8AC3E}">
        <p14:creationId xmlns:p14="http://schemas.microsoft.com/office/powerpoint/2010/main" val="3297341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98579" y="1687764"/>
            <a:ext cx="7145420" cy="4450788"/>
          </a:xfrm>
          <a:prstGeom prst="rect">
            <a:avLst/>
          </a:prstGeom>
        </p:spPr>
      </p:pic>
      <p:sp>
        <p:nvSpPr>
          <p:cNvPr id="3" name="Title 2"/>
          <p:cNvSpPr>
            <a:spLocks noGrp="1"/>
          </p:cNvSpPr>
          <p:nvPr>
            <p:ph type="title"/>
          </p:nvPr>
        </p:nvSpPr>
        <p:spPr/>
        <p:txBody>
          <a:bodyPr>
            <a:normAutofit/>
          </a:bodyPr>
          <a:lstStyle/>
          <a:p>
            <a:r>
              <a:rPr lang="en-US" sz="3200" dirty="0" smtClean="0"/>
              <a:t>Searching/Filtering Articles in </a:t>
            </a:r>
            <a:r>
              <a:rPr lang="en-US" sz="3200" dirty="0" err="1" smtClean="0"/>
              <a:t>JournalMap</a:t>
            </a:r>
            <a:endParaRPr lang="en-US" sz="3200" dirty="0"/>
          </a:p>
        </p:txBody>
      </p:sp>
      <p:sp>
        <p:nvSpPr>
          <p:cNvPr id="4" name="Left Brace 3"/>
          <p:cNvSpPr/>
          <p:nvPr/>
        </p:nvSpPr>
        <p:spPr>
          <a:xfrm>
            <a:off x="1851526" y="3756526"/>
            <a:ext cx="133684" cy="728579"/>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80211" y="3884941"/>
            <a:ext cx="1918368" cy="600164"/>
          </a:xfrm>
          <a:prstGeom prst="rect">
            <a:avLst/>
          </a:prstGeom>
          <a:noFill/>
        </p:spPr>
        <p:txBody>
          <a:bodyPr wrap="square" rtlCol="0">
            <a:spAutoFit/>
          </a:bodyPr>
          <a:lstStyle/>
          <a:p>
            <a:r>
              <a:rPr lang="en-US" sz="1100" dirty="0" smtClean="0"/>
              <a:t>Categorical filters are additive (i.e., aridity index of arid OR semi-arid)</a:t>
            </a:r>
            <a:endParaRPr lang="en-US" sz="1100" dirty="0"/>
          </a:p>
        </p:txBody>
      </p:sp>
      <p:sp>
        <p:nvSpPr>
          <p:cNvPr id="6" name="TextBox 5"/>
          <p:cNvSpPr txBox="1"/>
          <p:nvPr/>
        </p:nvSpPr>
        <p:spPr>
          <a:xfrm>
            <a:off x="457200" y="4652288"/>
            <a:ext cx="1541378" cy="430887"/>
          </a:xfrm>
          <a:prstGeom prst="rect">
            <a:avLst/>
          </a:prstGeom>
          <a:noFill/>
        </p:spPr>
        <p:txBody>
          <a:bodyPr wrap="square" rtlCol="0">
            <a:spAutoFit/>
          </a:bodyPr>
          <a:lstStyle/>
          <a:p>
            <a:r>
              <a:rPr lang="en-US" sz="1100" dirty="0" smtClean="0"/>
              <a:t>Continuous variable filtering set by a slider.</a:t>
            </a:r>
            <a:endParaRPr lang="en-US" sz="1100" dirty="0"/>
          </a:p>
        </p:txBody>
      </p:sp>
      <p:sp>
        <p:nvSpPr>
          <p:cNvPr id="7" name="Left Brace 6"/>
          <p:cNvSpPr/>
          <p:nvPr/>
        </p:nvSpPr>
        <p:spPr>
          <a:xfrm>
            <a:off x="1831473" y="2406316"/>
            <a:ext cx="153737" cy="1249947"/>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26736" y="2473158"/>
            <a:ext cx="1918368" cy="1107996"/>
          </a:xfrm>
          <a:prstGeom prst="rect">
            <a:avLst/>
          </a:prstGeom>
          <a:noFill/>
        </p:spPr>
        <p:txBody>
          <a:bodyPr wrap="square" rtlCol="0">
            <a:spAutoFit/>
          </a:bodyPr>
          <a:lstStyle/>
          <a:p>
            <a:r>
              <a:rPr lang="en-US" sz="1100" dirty="0" smtClean="0"/>
              <a:t>Filters for different environmental, location, and citation attributes are available for querying </a:t>
            </a:r>
            <a:r>
              <a:rPr lang="en-US" sz="1100" dirty="0" err="1" smtClean="0"/>
              <a:t>JournalMap</a:t>
            </a:r>
            <a:r>
              <a:rPr lang="en-US" sz="1100" dirty="0" smtClean="0"/>
              <a:t> in addition to key words/terms.</a:t>
            </a:r>
            <a:endParaRPr lang="en-US" sz="1100" dirty="0"/>
          </a:p>
        </p:txBody>
      </p:sp>
      <p:sp>
        <p:nvSpPr>
          <p:cNvPr id="9" name="TextBox 8"/>
          <p:cNvSpPr txBox="1"/>
          <p:nvPr/>
        </p:nvSpPr>
        <p:spPr>
          <a:xfrm>
            <a:off x="188495" y="1943846"/>
            <a:ext cx="1642978" cy="261610"/>
          </a:xfrm>
          <a:prstGeom prst="rect">
            <a:avLst/>
          </a:prstGeom>
          <a:noFill/>
        </p:spPr>
        <p:txBody>
          <a:bodyPr wrap="square" rtlCol="0">
            <a:spAutoFit/>
          </a:bodyPr>
          <a:lstStyle/>
          <a:p>
            <a:r>
              <a:rPr lang="en-US" sz="1100" dirty="0" smtClean="0"/>
              <a:t>Key word/term searching</a:t>
            </a:r>
            <a:endParaRPr lang="en-US" sz="1100" dirty="0"/>
          </a:p>
        </p:txBody>
      </p:sp>
      <p:cxnSp>
        <p:nvCxnSpPr>
          <p:cNvPr id="11" name="Straight Connector 10"/>
          <p:cNvCxnSpPr>
            <a:stCxn id="9" idx="3"/>
          </p:cNvCxnSpPr>
          <p:nvPr/>
        </p:nvCxnSpPr>
        <p:spPr>
          <a:xfrm>
            <a:off x="1831473" y="2074651"/>
            <a:ext cx="167106" cy="1912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851526" y="4839368"/>
            <a:ext cx="334211" cy="8689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031915" y="6266204"/>
            <a:ext cx="2592137" cy="430887"/>
          </a:xfrm>
          <a:prstGeom prst="rect">
            <a:avLst/>
          </a:prstGeom>
          <a:noFill/>
        </p:spPr>
        <p:txBody>
          <a:bodyPr wrap="square" rtlCol="0">
            <a:spAutoFit/>
          </a:bodyPr>
          <a:lstStyle/>
          <a:p>
            <a:r>
              <a:rPr lang="en-US" sz="1100" dirty="0" smtClean="0"/>
              <a:t>Basic citation information and a link to the article in the popup bubble.</a:t>
            </a:r>
            <a:endParaRPr lang="en-US" sz="1100" dirty="0"/>
          </a:p>
        </p:txBody>
      </p:sp>
      <p:cxnSp>
        <p:nvCxnSpPr>
          <p:cNvPr id="16" name="Straight Connector 15"/>
          <p:cNvCxnSpPr>
            <a:stCxn id="14" idx="0"/>
          </p:cNvCxnSpPr>
          <p:nvPr/>
        </p:nvCxnSpPr>
        <p:spPr>
          <a:xfrm flipV="1">
            <a:off x="5327984" y="5521158"/>
            <a:ext cx="761332" cy="74504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31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err="1" smtClean="0"/>
              <a:t>JournalMap</a:t>
            </a:r>
            <a:r>
              <a:rPr lang="en-US" sz="3600" dirty="0" smtClean="0"/>
              <a:t> search result exporting</a:t>
            </a:r>
            <a:endParaRPr lang="en-US" sz="3600" dirty="0"/>
          </a:p>
        </p:txBody>
      </p:sp>
      <p:sp>
        <p:nvSpPr>
          <p:cNvPr id="6" name="Content Placeholder 5"/>
          <p:cNvSpPr>
            <a:spLocks noGrp="1"/>
          </p:cNvSpPr>
          <p:nvPr>
            <p:ph idx="1"/>
          </p:nvPr>
        </p:nvSpPr>
        <p:spPr>
          <a:xfrm>
            <a:off x="457200" y="1600201"/>
            <a:ext cx="8229600" cy="1882274"/>
          </a:xfrm>
        </p:spPr>
        <p:txBody>
          <a:bodyPr>
            <a:normAutofit/>
          </a:bodyPr>
          <a:lstStyle/>
          <a:p>
            <a:r>
              <a:rPr lang="en-US" sz="2400" dirty="0" smtClean="0"/>
              <a:t>Search results can be viewed as a list and exported from </a:t>
            </a:r>
            <a:r>
              <a:rPr lang="en-US" sz="2400" dirty="0" err="1" smtClean="0"/>
              <a:t>JournalMap</a:t>
            </a:r>
            <a:r>
              <a:rPr lang="en-US" sz="2400" dirty="0" smtClean="0"/>
              <a:t> in several formats.</a:t>
            </a:r>
          </a:p>
          <a:p>
            <a:pPr lvl="1"/>
            <a:r>
              <a:rPr lang="en-US" sz="2000" dirty="0" smtClean="0"/>
              <a:t>Spatial download formats (e.g., </a:t>
            </a:r>
            <a:r>
              <a:rPr lang="en-US" sz="2000" dirty="0" err="1" smtClean="0"/>
              <a:t>shapefile</a:t>
            </a:r>
            <a:r>
              <a:rPr lang="en-US" sz="2000" dirty="0" smtClean="0"/>
              <a:t>, KML) coming soon.</a:t>
            </a:r>
            <a:endParaRPr lang="en-US" sz="2000"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9104" y="2852152"/>
            <a:ext cx="7640053" cy="3737580"/>
          </a:xfrm>
          <a:prstGeom prst="rect">
            <a:avLst/>
          </a:prstGeom>
        </p:spPr>
      </p:pic>
    </p:spTree>
    <p:extLst>
      <p:ext uri="{BB962C8B-B14F-4D97-AF65-F5344CB8AC3E}">
        <p14:creationId xmlns:p14="http://schemas.microsoft.com/office/powerpoint/2010/main" val="516220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267" y="185652"/>
            <a:ext cx="5888569" cy="1143000"/>
          </a:xfrm>
        </p:spPr>
        <p:txBody>
          <a:bodyPr>
            <a:noAutofit/>
          </a:bodyPr>
          <a:lstStyle/>
          <a:p>
            <a:r>
              <a:rPr lang="en-US" sz="3200" dirty="0" smtClean="0"/>
              <a:t>Challenge: Extracting location information from published studies</a:t>
            </a:r>
            <a:endParaRPr lang="en-US" sz="3200" dirty="0"/>
          </a:p>
        </p:txBody>
      </p:sp>
      <p:pic>
        <p:nvPicPr>
          <p:cNvPr id="4" name="Content Placeholder 3"/>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l="450" t="3989" r="1062"/>
          <a:stretch/>
        </p:blipFill>
        <p:spPr>
          <a:xfrm>
            <a:off x="1073326" y="1811030"/>
            <a:ext cx="2445978" cy="1677750"/>
          </a:xfrm>
          <a:prstGeom prst="roundRect">
            <a:avLst>
              <a:gd name="adj" fmla="val 405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31407" y="1811030"/>
            <a:ext cx="3637253" cy="1508538"/>
          </a:xfrm>
          <a:prstGeom prst="roundRect">
            <a:avLst>
              <a:gd name="adj" fmla="val 679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49280" y="3998377"/>
            <a:ext cx="5057879" cy="2615811"/>
          </a:xfrm>
          <a:prstGeom prst="roundRect">
            <a:avLst>
              <a:gd name="adj" fmla="val 202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57268" y="4212890"/>
            <a:ext cx="3262036" cy="1683420"/>
          </a:xfrm>
          <a:prstGeom prst="roundRect">
            <a:avLst>
              <a:gd name="adj" fmla="val 642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JournalMap-logo-FINAL_tranparent.tif"/>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496631" y="185652"/>
            <a:ext cx="3647369" cy="1259768"/>
          </a:xfrm>
          <a:prstGeom prst="rect">
            <a:avLst/>
          </a:prstGeom>
        </p:spPr>
      </p:pic>
      <p:sp>
        <p:nvSpPr>
          <p:cNvPr id="3" name="Rectangle 2"/>
          <p:cNvSpPr/>
          <p:nvPr/>
        </p:nvSpPr>
        <p:spPr>
          <a:xfrm>
            <a:off x="1073326" y="1910019"/>
            <a:ext cx="2445978" cy="330381"/>
          </a:xfrm>
          <a:prstGeom prst="rect">
            <a:avLst/>
          </a:prstGeom>
          <a:noFill/>
          <a:ln w="3810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ctangle 9"/>
          <p:cNvSpPr/>
          <p:nvPr/>
        </p:nvSpPr>
        <p:spPr>
          <a:xfrm>
            <a:off x="4631406" y="2384942"/>
            <a:ext cx="1222989" cy="185839"/>
          </a:xfrm>
          <a:prstGeom prst="rect">
            <a:avLst/>
          </a:prstGeom>
          <a:noFill/>
          <a:ln w="3810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10"/>
          <p:cNvSpPr/>
          <p:nvPr/>
        </p:nvSpPr>
        <p:spPr>
          <a:xfrm>
            <a:off x="392346" y="4914427"/>
            <a:ext cx="1173075" cy="183372"/>
          </a:xfrm>
          <a:prstGeom prst="rect">
            <a:avLst/>
          </a:prstGeom>
          <a:noFill/>
          <a:ln w="3810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p:cNvSpPr/>
          <p:nvPr/>
        </p:nvSpPr>
        <p:spPr>
          <a:xfrm>
            <a:off x="4894007" y="4212890"/>
            <a:ext cx="801379" cy="2175463"/>
          </a:xfrm>
          <a:prstGeom prst="rect">
            <a:avLst/>
          </a:prstGeom>
          <a:noFill/>
          <a:ln w="3810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2921092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ext uri="{D42A27DB-BD31-4B8C-83A1-F6EECF244321}">
                <p14:modId xmlns:p14="http://schemas.microsoft.com/office/powerpoint/2010/main" val="1621151961"/>
              </p:ext>
            </p:extLst>
          </p:nvPr>
        </p:nvGraphicFramePr>
        <p:xfrm>
          <a:off x="501317" y="1664369"/>
          <a:ext cx="6784472" cy="4037263"/>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2800685" y="3772504"/>
            <a:ext cx="1652954" cy="646331"/>
          </a:xfrm>
          <a:prstGeom prst="rect">
            <a:avLst/>
          </a:prstGeom>
          <a:noFill/>
        </p:spPr>
        <p:txBody>
          <a:bodyPr wrap="none" rtlCol="0">
            <a:spAutoFit/>
          </a:bodyPr>
          <a:lstStyle/>
          <a:p>
            <a:r>
              <a:rPr lang="en-US" dirty="0" smtClean="0"/>
              <a:t>Coordinates</a:t>
            </a:r>
            <a:br>
              <a:rPr lang="en-US" dirty="0" smtClean="0"/>
            </a:br>
            <a:r>
              <a:rPr lang="en-US" dirty="0" smtClean="0"/>
              <a:t>Reported (58%)</a:t>
            </a:r>
            <a:endParaRPr lang="en-US" dirty="0"/>
          </a:p>
        </p:txBody>
      </p:sp>
      <p:sp>
        <p:nvSpPr>
          <p:cNvPr id="10" name="TextBox 9"/>
          <p:cNvSpPr txBox="1"/>
          <p:nvPr/>
        </p:nvSpPr>
        <p:spPr>
          <a:xfrm>
            <a:off x="989264" y="3152910"/>
            <a:ext cx="1652954" cy="646331"/>
          </a:xfrm>
          <a:prstGeom prst="rect">
            <a:avLst/>
          </a:prstGeom>
          <a:noFill/>
        </p:spPr>
        <p:txBody>
          <a:bodyPr wrap="none" rtlCol="0">
            <a:spAutoFit/>
          </a:bodyPr>
          <a:lstStyle/>
          <a:p>
            <a:r>
              <a:rPr lang="en-US" dirty="0" smtClean="0"/>
              <a:t>Place Name</a:t>
            </a:r>
            <a:br>
              <a:rPr lang="en-US" dirty="0" smtClean="0"/>
            </a:br>
            <a:r>
              <a:rPr lang="en-US" dirty="0" smtClean="0"/>
              <a:t>Reported (32%)</a:t>
            </a:r>
            <a:endParaRPr lang="en-US" dirty="0"/>
          </a:p>
        </p:txBody>
      </p:sp>
      <p:sp>
        <p:nvSpPr>
          <p:cNvPr id="12" name="TextBox 11"/>
          <p:cNvSpPr txBox="1"/>
          <p:nvPr/>
        </p:nvSpPr>
        <p:spPr>
          <a:xfrm>
            <a:off x="695158" y="5126789"/>
            <a:ext cx="1306142" cy="646331"/>
          </a:xfrm>
          <a:prstGeom prst="rect">
            <a:avLst/>
          </a:prstGeom>
          <a:noFill/>
        </p:spPr>
        <p:txBody>
          <a:bodyPr wrap="none" rtlCol="0">
            <a:spAutoFit/>
          </a:bodyPr>
          <a:lstStyle/>
          <a:p>
            <a:r>
              <a:rPr lang="en-US" dirty="0" smtClean="0"/>
              <a:t>No Location</a:t>
            </a:r>
            <a:br>
              <a:rPr lang="en-US" dirty="0" smtClean="0"/>
            </a:br>
            <a:r>
              <a:rPr lang="en-US" dirty="0" smtClean="0"/>
              <a:t>(10%)</a:t>
            </a:r>
            <a:endParaRPr lang="en-US" dirty="0"/>
          </a:p>
        </p:txBody>
      </p:sp>
      <p:sp>
        <p:nvSpPr>
          <p:cNvPr id="13" name="Right Brace 12"/>
          <p:cNvSpPr/>
          <p:nvPr/>
        </p:nvSpPr>
        <p:spPr>
          <a:xfrm>
            <a:off x="6978319" y="2286000"/>
            <a:ext cx="193842" cy="2473158"/>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ight Brace 13"/>
          <p:cNvSpPr/>
          <p:nvPr/>
        </p:nvSpPr>
        <p:spPr>
          <a:xfrm>
            <a:off x="6978319" y="4805947"/>
            <a:ext cx="207206" cy="320842"/>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7178845" y="3147806"/>
            <a:ext cx="1171327" cy="738664"/>
          </a:xfrm>
          <a:prstGeom prst="rect">
            <a:avLst/>
          </a:prstGeom>
          <a:noFill/>
        </p:spPr>
        <p:txBody>
          <a:bodyPr wrap="none" rtlCol="0">
            <a:spAutoFit/>
          </a:bodyPr>
          <a:lstStyle/>
          <a:p>
            <a:r>
              <a:rPr lang="en-US" sz="1400" dirty="0" smtClean="0"/>
              <a:t>Geographic</a:t>
            </a:r>
            <a:br>
              <a:rPr lang="en-US" sz="1400" dirty="0" smtClean="0"/>
            </a:br>
            <a:r>
              <a:rPr lang="en-US" sz="1400" dirty="0" smtClean="0"/>
              <a:t>Coordinate</a:t>
            </a:r>
            <a:br>
              <a:rPr lang="en-US" sz="1400" dirty="0" smtClean="0"/>
            </a:br>
            <a:r>
              <a:rPr lang="en-US" sz="1400" dirty="0" smtClean="0"/>
              <a:t>System (90%)</a:t>
            </a:r>
            <a:endParaRPr lang="en-US" sz="1400" dirty="0"/>
          </a:p>
        </p:txBody>
      </p:sp>
      <p:sp>
        <p:nvSpPr>
          <p:cNvPr id="16" name="TextBox 15"/>
          <p:cNvSpPr txBox="1"/>
          <p:nvPr/>
        </p:nvSpPr>
        <p:spPr>
          <a:xfrm>
            <a:off x="7185525" y="4576890"/>
            <a:ext cx="1171327" cy="738664"/>
          </a:xfrm>
          <a:prstGeom prst="rect">
            <a:avLst/>
          </a:prstGeom>
          <a:noFill/>
        </p:spPr>
        <p:txBody>
          <a:bodyPr wrap="none" rtlCol="0">
            <a:spAutoFit/>
          </a:bodyPr>
          <a:lstStyle/>
          <a:p>
            <a:r>
              <a:rPr lang="en-US" sz="1400" dirty="0" smtClean="0"/>
              <a:t>Other</a:t>
            </a:r>
            <a:br>
              <a:rPr lang="en-US" sz="1400" dirty="0" smtClean="0"/>
            </a:br>
            <a:r>
              <a:rPr lang="en-US" sz="1400" dirty="0" smtClean="0"/>
              <a:t>Coordinate</a:t>
            </a:r>
            <a:br>
              <a:rPr lang="en-US" sz="1400" dirty="0" smtClean="0"/>
            </a:br>
            <a:r>
              <a:rPr lang="en-US" sz="1400" dirty="0" smtClean="0"/>
              <a:t>System (10%)</a:t>
            </a:r>
            <a:endParaRPr lang="en-US" sz="1400" dirty="0"/>
          </a:p>
        </p:txBody>
      </p:sp>
      <p:sp>
        <p:nvSpPr>
          <p:cNvPr id="17" name="Title 16"/>
          <p:cNvSpPr>
            <a:spLocks noGrp="1"/>
          </p:cNvSpPr>
          <p:nvPr>
            <p:ph type="title"/>
          </p:nvPr>
        </p:nvSpPr>
        <p:spPr/>
        <p:txBody>
          <a:bodyPr/>
          <a:lstStyle/>
          <a:p>
            <a:r>
              <a:rPr lang="en-US" dirty="0" smtClean="0"/>
              <a:t>Location Reporting in Studies</a:t>
            </a:r>
            <a:endParaRPr lang="en-US" dirty="0"/>
          </a:p>
        </p:txBody>
      </p:sp>
    </p:spTree>
    <p:extLst>
      <p:ext uri="{BB962C8B-B14F-4D97-AF65-F5344CB8AC3E}">
        <p14:creationId xmlns:p14="http://schemas.microsoft.com/office/powerpoint/2010/main" val="2793321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 coordinates from text</a:t>
            </a:r>
            <a:endParaRPr lang="en-US" dirty="0"/>
          </a:p>
        </p:txBody>
      </p:sp>
      <p:sp>
        <p:nvSpPr>
          <p:cNvPr id="4" name="Content Placeholder 3"/>
          <p:cNvSpPr>
            <a:spLocks noGrp="1"/>
          </p:cNvSpPr>
          <p:nvPr>
            <p:ph sz="half" idx="1"/>
          </p:nvPr>
        </p:nvSpPr>
        <p:spPr>
          <a:xfrm>
            <a:off x="457200" y="1600200"/>
            <a:ext cx="4038600" cy="4823326"/>
          </a:xfrm>
        </p:spPr>
        <p:txBody>
          <a:bodyPr>
            <a:normAutofit fontScale="92500" lnSpcReduction="20000"/>
          </a:bodyPr>
          <a:lstStyle/>
          <a:p>
            <a:r>
              <a:rPr lang="en-US" dirty="0" smtClean="0"/>
              <a:t>Need automated way to recognize and extract coordinates from text</a:t>
            </a:r>
          </a:p>
          <a:p>
            <a:r>
              <a:rPr lang="en-US" dirty="0" smtClean="0"/>
              <a:t>Convert coordinate information into common form</a:t>
            </a:r>
          </a:p>
          <a:p>
            <a:r>
              <a:rPr lang="en-US" dirty="0" smtClean="0"/>
              <a:t>Regular expressions</a:t>
            </a:r>
          </a:p>
          <a:p>
            <a:pPr lvl="1"/>
            <a:r>
              <a:rPr lang="en-US" dirty="0" smtClean="0"/>
              <a:t>Python or Ruby</a:t>
            </a:r>
          </a:p>
          <a:p>
            <a:r>
              <a:rPr lang="en-US" dirty="0" smtClean="0"/>
              <a:t>Text “clips” or full text articles</a:t>
            </a:r>
          </a:p>
          <a:p>
            <a:pPr lvl="1"/>
            <a:r>
              <a:rPr lang="en-US" dirty="0" err="1" smtClean="0"/>
              <a:t>JournalMap</a:t>
            </a:r>
            <a:r>
              <a:rPr lang="en-US" dirty="0" smtClean="0"/>
              <a:t> web form</a:t>
            </a:r>
          </a:p>
          <a:p>
            <a:pPr lvl="1"/>
            <a:r>
              <a:rPr lang="en-US" dirty="0" smtClean="0"/>
              <a:t>HTML pages</a:t>
            </a:r>
          </a:p>
          <a:p>
            <a:pPr lvl="1"/>
            <a:r>
              <a:rPr lang="en-US" dirty="0" smtClean="0"/>
              <a:t>XML document batching</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34959" y="1678107"/>
            <a:ext cx="3851841" cy="4571629"/>
          </a:xfrm>
          <a:prstGeom prst="rect">
            <a:avLst/>
          </a:prstGeom>
          <a:ln w="9525" cap="sq" cmpd="sng">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32936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US" dirty="0" smtClean="0"/>
              <a:t>Coordinate parser examples</a:t>
            </a:r>
            <a:endParaRPr lang="en-US" dirty="0"/>
          </a:p>
        </p:txBody>
      </p:sp>
      <p:sp>
        <p:nvSpPr>
          <p:cNvPr id="5" name="Content Placeholder 4"/>
          <p:cNvSpPr>
            <a:spLocks noGrp="1"/>
          </p:cNvSpPr>
          <p:nvPr>
            <p:ph sz="half" idx="1"/>
          </p:nvPr>
        </p:nvSpPr>
        <p:spPr>
          <a:xfrm>
            <a:off x="457200" y="1136316"/>
            <a:ext cx="4038600" cy="5133474"/>
          </a:xfrm>
        </p:spPr>
        <p:txBody>
          <a:bodyPr>
            <a:noAutofit/>
          </a:bodyPr>
          <a:lstStyle/>
          <a:p>
            <a:pPr marL="0" indent="0">
              <a:spcBef>
                <a:spcPts val="0"/>
              </a:spcBef>
              <a:buNone/>
            </a:pPr>
            <a:r>
              <a:rPr lang="en-US" sz="1300" dirty="0" smtClean="0"/>
              <a:t>N424400 W800557</a:t>
            </a:r>
          </a:p>
          <a:p>
            <a:pPr marL="0" indent="0">
              <a:spcBef>
                <a:spcPts val="0"/>
              </a:spcBef>
              <a:buNone/>
            </a:pPr>
            <a:r>
              <a:rPr lang="en-US" sz="1300" dirty="0" smtClean="0"/>
              <a:t>-31.96 115.84</a:t>
            </a:r>
          </a:p>
          <a:p>
            <a:pPr marL="0" indent="0">
              <a:spcBef>
                <a:spcPts val="0"/>
              </a:spcBef>
              <a:buNone/>
            </a:pPr>
            <a:r>
              <a:rPr lang="en-US" sz="1300" dirty="0" smtClean="0"/>
              <a:t>5335N / 12155W</a:t>
            </a:r>
          </a:p>
          <a:p>
            <a:pPr marL="0" indent="0">
              <a:spcBef>
                <a:spcPts val="0"/>
              </a:spcBef>
              <a:buNone/>
            </a:pPr>
            <a:r>
              <a:rPr lang="en-US" sz="1300" dirty="0" smtClean="0"/>
              <a:t>32.30642° N 122.61458° W</a:t>
            </a:r>
          </a:p>
          <a:p>
            <a:pPr marL="0" indent="0">
              <a:spcBef>
                <a:spcPts val="0"/>
              </a:spcBef>
              <a:buNone/>
            </a:pPr>
            <a:r>
              <a:rPr lang="en-US" sz="1300" dirty="0" smtClean="0"/>
              <a:t>49-21.834N 126-15.923W</a:t>
            </a:r>
          </a:p>
          <a:p>
            <a:pPr marL="0" indent="0">
              <a:spcBef>
                <a:spcPts val="0"/>
              </a:spcBef>
              <a:buNone/>
            </a:pPr>
            <a:r>
              <a:rPr lang="en-US" sz="1300" dirty="0" smtClean="0"/>
              <a:t>41.25 degrees, -120.9762 degrees</a:t>
            </a:r>
          </a:p>
          <a:p>
            <a:pPr marL="0" indent="0">
              <a:spcBef>
                <a:spcPts val="0"/>
              </a:spcBef>
              <a:buNone/>
            </a:pPr>
            <a:r>
              <a:rPr lang="en-US" sz="1300" dirty="0" smtClean="0"/>
              <a:t>5033.15N 11544.09W</a:t>
            </a:r>
          </a:p>
          <a:p>
            <a:pPr marL="0" indent="0">
              <a:spcBef>
                <a:spcPts val="0"/>
              </a:spcBef>
              <a:buNone/>
            </a:pPr>
            <a:r>
              <a:rPr lang="en-US" sz="1300" dirty="0" smtClean="0"/>
              <a:t>52 North 50 West</a:t>
            </a:r>
          </a:p>
          <a:p>
            <a:pPr marL="0" indent="0">
              <a:spcBef>
                <a:spcPts val="0"/>
              </a:spcBef>
              <a:buNone/>
            </a:pPr>
            <a:r>
              <a:rPr lang="en-US" sz="1300" dirty="0" smtClean="0"/>
              <a:t>502661N 1214161W</a:t>
            </a:r>
          </a:p>
          <a:p>
            <a:pPr marL="0" indent="0">
              <a:spcBef>
                <a:spcPts val="0"/>
              </a:spcBef>
              <a:buNone/>
            </a:pPr>
            <a:r>
              <a:rPr lang="en-US" sz="1300" dirty="0" smtClean="0"/>
              <a:t>58147N/07720W</a:t>
            </a:r>
          </a:p>
          <a:p>
            <a:pPr marL="0" indent="0">
              <a:spcBef>
                <a:spcPts val="0"/>
              </a:spcBef>
              <a:buNone/>
            </a:pPr>
            <a:r>
              <a:rPr lang="en-US" sz="1300" dirty="0" smtClean="0"/>
              <a:t>484819N 1231195W</a:t>
            </a:r>
          </a:p>
          <a:p>
            <a:pPr marL="0" indent="0">
              <a:spcBef>
                <a:spcPts val="0"/>
              </a:spcBef>
              <a:buNone/>
            </a:pPr>
            <a:r>
              <a:rPr lang="en-US" sz="1300" dirty="0" smtClean="0"/>
              <a:t>(45º10'17"N 076º23'46"W)</a:t>
            </a:r>
          </a:p>
          <a:p>
            <a:pPr marL="0" indent="0">
              <a:spcBef>
                <a:spcPts val="0"/>
              </a:spcBef>
              <a:buNone/>
            </a:pPr>
            <a:r>
              <a:rPr lang="en-US" sz="1300" dirty="0" smtClean="0"/>
              <a:t>(45º10"17'N 076º23"46'W)</a:t>
            </a:r>
          </a:p>
          <a:p>
            <a:pPr marL="0" indent="0">
              <a:spcBef>
                <a:spcPts val="0"/>
              </a:spcBef>
              <a:buNone/>
            </a:pPr>
            <a:r>
              <a:rPr lang="en-US" sz="1300" dirty="0" smtClean="0"/>
              <a:t>(40º02.247'N 111º44.383'W)</a:t>
            </a:r>
          </a:p>
          <a:p>
            <a:pPr marL="0" indent="0">
              <a:spcBef>
                <a:spcPts val="0"/>
              </a:spcBef>
              <a:buNone/>
            </a:pPr>
            <a:r>
              <a:rPr lang="en-US" sz="1300" dirty="0" smtClean="0"/>
              <a:t>N52:57:40, E0:46:04</a:t>
            </a:r>
          </a:p>
          <a:p>
            <a:pPr marL="0" indent="0">
              <a:spcBef>
                <a:spcPts val="0"/>
              </a:spcBef>
              <a:buNone/>
            </a:pPr>
            <a:r>
              <a:rPr lang="en-US" sz="1300" dirty="0" smtClean="0"/>
              <a:t>70 ° 57N 070 ° 05W</a:t>
            </a:r>
          </a:p>
          <a:p>
            <a:pPr marL="0" indent="0">
              <a:spcBef>
                <a:spcPts val="0"/>
              </a:spcBef>
              <a:buNone/>
            </a:pPr>
            <a:r>
              <a:rPr lang="en-US" sz="1300" dirty="0" smtClean="0"/>
              <a:t>(N51.33.9 W119.02.30)</a:t>
            </a:r>
          </a:p>
          <a:p>
            <a:pPr marL="0" indent="0">
              <a:spcBef>
                <a:spcPts val="0"/>
              </a:spcBef>
              <a:buNone/>
            </a:pPr>
            <a:r>
              <a:rPr lang="en-US" sz="1300" dirty="0" smtClean="0"/>
              <a:t>52 degrees, 42 minutes north, 124 degrees, 50 minutes west</a:t>
            </a:r>
          </a:p>
          <a:p>
            <a:pPr marL="0" indent="0">
              <a:spcBef>
                <a:spcPts val="0"/>
              </a:spcBef>
              <a:buNone/>
            </a:pPr>
            <a:r>
              <a:rPr lang="en-US" sz="1300" dirty="0" smtClean="0"/>
              <a:t>5115N8940W</a:t>
            </a:r>
          </a:p>
          <a:p>
            <a:pPr marL="0" indent="0">
              <a:spcBef>
                <a:spcPts val="0"/>
              </a:spcBef>
              <a:buNone/>
            </a:pPr>
            <a:r>
              <a:rPr lang="en-US" sz="1300" dirty="0" smtClean="0"/>
              <a:t>4523N/07319W</a:t>
            </a:r>
          </a:p>
          <a:p>
            <a:pPr marL="0" indent="0">
              <a:spcBef>
                <a:spcPts val="0"/>
              </a:spcBef>
              <a:buNone/>
            </a:pPr>
            <a:r>
              <a:rPr lang="en-US" sz="1300" dirty="0" smtClean="0"/>
              <a:t>N50.26.008 W121.41.470</a:t>
            </a:r>
          </a:p>
          <a:p>
            <a:pPr marL="0" indent="0">
              <a:spcBef>
                <a:spcPts val="0"/>
              </a:spcBef>
              <a:buNone/>
            </a:pPr>
            <a:r>
              <a:rPr lang="en-US" sz="1300" dirty="0" smtClean="0"/>
              <a:t>4630 NORTH 5705 WEST</a:t>
            </a:r>
          </a:p>
          <a:p>
            <a:pPr marL="0" indent="0">
              <a:spcBef>
                <a:spcPts val="0"/>
              </a:spcBef>
              <a:buNone/>
            </a:pPr>
            <a:r>
              <a:rPr lang="en-US" sz="1300" dirty="0" smtClean="0"/>
              <a:t>(OSES, 39°02'N, 109°21'E)</a:t>
            </a:r>
          </a:p>
          <a:p>
            <a:pPr marL="0" indent="0">
              <a:spcBef>
                <a:spcPts val="0"/>
              </a:spcBef>
              <a:buNone/>
            </a:pPr>
            <a:r>
              <a:rPr lang="en-US" sz="1300" dirty="0" smtClean="0"/>
              <a:t>16°30’ S, 145° 27’ E</a:t>
            </a:r>
          </a:p>
          <a:p>
            <a:pPr marL="0" indent="0">
              <a:spcBef>
                <a:spcPts val="0"/>
              </a:spcBef>
              <a:buNone/>
            </a:pPr>
            <a:r>
              <a:rPr lang="en-US" sz="1300" dirty="0" smtClean="0"/>
              <a:t>19°09′ S–48°23′ W</a:t>
            </a:r>
          </a:p>
          <a:p>
            <a:pPr marL="0" indent="0">
              <a:spcBef>
                <a:spcPts val="0"/>
              </a:spcBef>
              <a:buNone/>
            </a:pPr>
            <a:r>
              <a:rPr lang="en-US" sz="1300" dirty="0" err="1" smtClean="0"/>
              <a:t>Lat</a:t>
            </a:r>
            <a:r>
              <a:rPr lang="en-US" sz="1300" dirty="0" smtClean="0"/>
              <a:t> 43º6'32.1"N, long 116º46'33.8"W</a:t>
            </a:r>
            <a:endParaRPr lang="en-US" sz="1300" dirty="0"/>
          </a:p>
        </p:txBody>
      </p:sp>
      <p:sp>
        <p:nvSpPr>
          <p:cNvPr id="6" name="Content Placeholder 5"/>
          <p:cNvSpPr>
            <a:spLocks noGrp="1"/>
          </p:cNvSpPr>
          <p:nvPr>
            <p:ph sz="half" idx="2"/>
          </p:nvPr>
        </p:nvSpPr>
        <p:spPr>
          <a:xfrm>
            <a:off x="4648200" y="1136316"/>
            <a:ext cx="4038600" cy="5521158"/>
          </a:xfrm>
        </p:spPr>
        <p:txBody>
          <a:bodyPr>
            <a:normAutofit fontScale="47500" lnSpcReduction="20000"/>
          </a:bodyPr>
          <a:lstStyle/>
          <a:p>
            <a:pPr marL="0" indent="0">
              <a:buNone/>
            </a:pPr>
            <a:r>
              <a:rPr lang="en-US" dirty="0" smtClean="0"/>
              <a:t>43º01N 081º46W</a:t>
            </a:r>
          </a:p>
          <a:p>
            <a:pPr marL="0" indent="0">
              <a:buNone/>
            </a:pPr>
            <a:r>
              <a:rPr lang="en-US" dirty="0" smtClean="0"/>
              <a:t>52 15 10N, 0 01 54W</a:t>
            </a:r>
          </a:p>
          <a:p>
            <a:pPr marL="0" indent="0">
              <a:buNone/>
            </a:pPr>
            <a:r>
              <a:rPr lang="en-US" dirty="0" smtClean="0"/>
              <a:t>6535.26N/08801.25W</a:t>
            </a:r>
          </a:p>
          <a:p>
            <a:pPr marL="0" indent="0">
              <a:buNone/>
            </a:pPr>
            <a:r>
              <a:rPr lang="en-US" dirty="0" smtClean="0"/>
              <a:t>(4952.013N / 09548.474W)</a:t>
            </a:r>
          </a:p>
          <a:p>
            <a:pPr marL="0" indent="0">
              <a:buNone/>
            </a:pPr>
            <a:r>
              <a:rPr lang="en-US" dirty="0" smtClean="0"/>
              <a:t>6146 north 5328 west</a:t>
            </a:r>
          </a:p>
          <a:p>
            <a:pPr marL="0" indent="0">
              <a:buNone/>
            </a:pPr>
            <a:r>
              <a:rPr lang="en-US" dirty="0" smtClean="0"/>
              <a:t>(30° 47' N, 34° 46' E)</a:t>
            </a:r>
          </a:p>
          <a:p>
            <a:pPr marL="0" indent="0">
              <a:buNone/>
            </a:pPr>
            <a:r>
              <a:rPr lang="en-US" dirty="0" smtClean="0"/>
              <a:t>N 5930 W 12330</a:t>
            </a:r>
          </a:p>
          <a:p>
            <a:pPr marL="0" indent="0">
              <a:buNone/>
            </a:pPr>
            <a:r>
              <a:rPr lang="en-US" dirty="0" smtClean="0"/>
              <a:t>32.7434˚ -106.6055˚</a:t>
            </a:r>
          </a:p>
          <a:p>
            <a:pPr marL="0" indent="0">
              <a:buNone/>
            </a:pPr>
            <a:r>
              <a:rPr lang="en-US" dirty="0" smtClean="0"/>
              <a:t>N53 35.48 W112 02.60</a:t>
            </a:r>
          </a:p>
          <a:p>
            <a:pPr marL="0" indent="0">
              <a:buNone/>
            </a:pPr>
            <a:r>
              <a:rPr lang="en-US" dirty="0" smtClean="0"/>
              <a:t>(106°20' E, 38°45' N)</a:t>
            </a:r>
          </a:p>
          <a:p>
            <a:pPr marL="0" indent="0">
              <a:buNone/>
            </a:pPr>
            <a:r>
              <a:rPr lang="en-US" dirty="0" smtClean="0"/>
              <a:t>44°50′05″ N, 15°33′43″ E</a:t>
            </a:r>
          </a:p>
          <a:p>
            <a:pPr marL="0" indent="0">
              <a:buNone/>
            </a:pPr>
            <a:r>
              <a:rPr lang="en-US" dirty="0" smtClean="0"/>
              <a:t>462716N/0721147W</a:t>
            </a:r>
          </a:p>
          <a:p>
            <a:pPr marL="0" indent="0">
              <a:buNone/>
            </a:pPr>
            <a:r>
              <a:rPr lang="en-US" dirty="0" smtClean="0"/>
              <a:t>N495342 / W0742553</a:t>
            </a:r>
          </a:p>
          <a:p>
            <a:pPr marL="0" indent="0">
              <a:buNone/>
            </a:pPr>
            <a:r>
              <a:rPr lang="en-US" dirty="0" smtClean="0"/>
              <a:t>26º 26' N, 101º 6' W</a:t>
            </a:r>
          </a:p>
          <a:p>
            <a:pPr marL="0" indent="0">
              <a:buNone/>
            </a:pPr>
            <a:r>
              <a:rPr lang="en-US" dirty="0" smtClean="0"/>
              <a:t>50 27 55 N 127 27 65 W</a:t>
            </a:r>
          </a:p>
          <a:p>
            <a:pPr marL="0" indent="0">
              <a:buNone/>
            </a:pPr>
            <a:r>
              <a:rPr lang="en-US" dirty="0" smtClean="0"/>
              <a:t>52 35 31N, 1 28 05E</a:t>
            </a:r>
          </a:p>
          <a:p>
            <a:pPr marL="0" indent="0">
              <a:buNone/>
            </a:pPr>
            <a:r>
              <a:rPr lang="en-US" dirty="0" smtClean="0"/>
              <a:t>N4909.44 W12210.13</a:t>
            </a:r>
          </a:p>
          <a:p>
            <a:pPr marL="0" indent="0">
              <a:buNone/>
            </a:pPr>
            <a:r>
              <a:rPr lang="en-US" dirty="0" smtClean="0"/>
              <a:t>5734.8 N / 10006.2 W</a:t>
            </a:r>
          </a:p>
          <a:p>
            <a:pPr marL="0" indent="0">
              <a:buNone/>
            </a:pPr>
            <a:r>
              <a:rPr lang="en-US" dirty="0" smtClean="0"/>
              <a:t>4745N/6440W</a:t>
            </a:r>
          </a:p>
          <a:p>
            <a:pPr marL="0" indent="0">
              <a:buNone/>
            </a:pPr>
            <a:r>
              <a:rPr lang="en-US" dirty="0" smtClean="0"/>
              <a:t>9°21’ N, 82°15’W</a:t>
            </a:r>
          </a:p>
          <a:p>
            <a:pPr marL="0" indent="0">
              <a:buNone/>
            </a:pPr>
            <a:r>
              <a:rPr lang="en-US" dirty="0" smtClean="0"/>
              <a:t>33°01′34″ S; 64°11′21″ W</a:t>
            </a:r>
          </a:p>
          <a:p>
            <a:pPr marL="0" indent="0">
              <a:buNone/>
            </a:pPr>
            <a:r>
              <a:rPr lang="en-US" dirty="0" smtClean="0"/>
              <a:t>49º41'34"N 093º37'54"W</a:t>
            </a:r>
          </a:p>
          <a:p>
            <a:pPr marL="0" indent="0">
              <a:buNone/>
            </a:pPr>
            <a:r>
              <a:rPr lang="en-US" dirty="0" smtClean="0"/>
              <a:t>43º55'N 078º18'W</a:t>
            </a:r>
          </a:p>
          <a:p>
            <a:pPr marL="0" indent="0">
              <a:buNone/>
            </a:pPr>
            <a:r>
              <a:rPr lang="en-US" dirty="0" smtClean="0"/>
              <a:t>(16°03′ N, 16°29′ W)</a:t>
            </a:r>
          </a:p>
          <a:p>
            <a:pPr marL="0" indent="0">
              <a:buNone/>
            </a:pPr>
            <a:r>
              <a:rPr lang="en-US" dirty="0" smtClean="0"/>
              <a:t>5046.6N / 06829.2W</a:t>
            </a:r>
          </a:p>
          <a:p>
            <a:pPr marL="0" indent="0">
              <a:buNone/>
            </a:pPr>
            <a:r>
              <a:rPr lang="en-US" dirty="0" err="1" smtClean="0"/>
              <a:t>lat</a:t>
            </a:r>
            <a:r>
              <a:rPr lang="en-US" dirty="0" smtClean="0"/>
              <a:t> 26º 26' N, </a:t>
            </a:r>
            <a:r>
              <a:rPr lang="en-US" dirty="0" err="1" smtClean="0"/>
              <a:t>lon</a:t>
            </a:r>
            <a:r>
              <a:rPr lang="en-US" dirty="0" smtClean="0"/>
              <a:t> 101º 6' W</a:t>
            </a:r>
          </a:p>
          <a:p>
            <a:pPr marL="0" indent="0">
              <a:buNone/>
            </a:pPr>
            <a:r>
              <a:rPr lang="en-US" dirty="0" smtClean="0"/>
              <a:t>491500N 1230720W</a:t>
            </a:r>
            <a:endParaRPr lang="en-US" dirty="0"/>
          </a:p>
        </p:txBody>
      </p:sp>
    </p:spTree>
    <p:extLst>
      <p:ext uri="{BB962C8B-B14F-4D97-AF65-F5344CB8AC3E}">
        <p14:creationId xmlns:p14="http://schemas.microsoft.com/office/powerpoint/2010/main" val="985221758"/>
      </p:ext>
    </p:extLst>
  </p:cSld>
  <p:clrMapOvr>
    <a:masterClrMapping/>
  </p:clrMapOvr>
</p:sld>
</file>

<file path=ppt/theme/theme1.xml><?xml version="1.0" encoding="utf-8"?>
<a:theme xmlns:a="http://schemas.openxmlformats.org/drawingml/2006/main" name="Office Theme">
  <a:themeElements>
    <a:clrScheme name="Perception">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263</TotalTime>
  <Words>1367</Words>
  <Application>Microsoft Macintosh PowerPoint</Application>
  <PresentationFormat>On-screen Show (4:3)</PresentationFormat>
  <Paragraphs>155</Paragraphs>
  <Slides>12</Slides>
  <Notes>7</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Geographic-based literature searching</vt:lpstr>
      <vt:lpstr>PowerPoint Presentation</vt:lpstr>
      <vt:lpstr>Searching/Filtering Articles in JournalMap</vt:lpstr>
      <vt:lpstr>JournalMap search result exporting</vt:lpstr>
      <vt:lpstr>Challenge: Extracting location information from published studies</vt:lpstr>
      <vt:lpstr>Location Reporting in Studies</vt:lpstr>
      <vt:lpstr>Parsing coordinates from text</vt:lpstr>
      <vt:lpstr>Coordinate parser examples</vt:lpstr>
      <vt:lpstr>Modes of content entry for JournalMap</vt:lpstr>
      <vt:lpstr>PowerPoint Presentation</vt:lpstr>
      <vt:lpstr>PowerPoint Presentation</vt:lpstr>
    </vt:vector>
  </TitlesOfParts>
  <Company>Jornada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Karl</dc:creator>
  <cp:lastModifiedBy>Jason Karl</cp:lastModifiedBy>
  <cp:revision>13</cp:revision>
  <dcterms:created xsi:type="dcterms:W3CDTF">2013-10-23T13:57:28Z</dcterms:created>
  <dcterms:modified xsi:type="dcterms:W3CDTF">2013-10-23T18:20:36Z</dcterms:modified>
</cp:coreProperties>
</file>